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1"/>
  </p:notesMasterIdLst>
  <p:sldIdLst>
    <p:sldId id="256" r:id="rId2"/>
    <p:sldId id="257" r:id="rId3"/>
    <p:sldId id="258" r:id="rId4"/>
    <p:sldId id="259" r:id="rId5"/>
    <p:sldId id="260" r:id="rId6"/>
    <p:sldId id="293" r:id="rId7"/>
    <p:sldId id="262" r:id="rId8"/>
    <p:sldId id="261" r:id="rId9"/>
    <p:sldId id="286" r:id="rId10"/>
    <p:sldId id="287" r:id="rId11"/>
    <p:sldId id="263" r:id="rId12"/>
    <p:sldId id="294" r:id="rId13"/>
    <p:sldId id="290" r:id="rId14"/>
    <p:sldId id="285" r:id="rId15"/>
    <p:sldId id="264" r:id="rId16"/>
    <p:sldId id="266" r:id="rId17"/>
    <p:sldId id="295" r:id="rId18"/>
    <p:sldId id="270" r:id="rId19"/>
    <p:sldId id="288" r:id="rId20"/>
    <p:sldId id="289" r:id="rId21"/>
    <p:sldId id="268" r:id="rId22"/>
    <p:sldId id="269" r:id="rId23"/>
    <p:sldId id="265" r:id="rId24"/>
    <p:sldId id="282" r:id="rId25"/>
    <p:sldId id="267" r:id="rId26"/>
    <p:sldId id="271" r:id="rId27"/>
    <p:sldId id="272" r:id="rId28"/>
    <p:sldId id="274" r:id="rId29"/>
    <p:sldId id="279" r:id="rId30"/>
    <p:sldId id="273" r:id="rId31"/>
    <p:sldId id="284" r:id="rId32"/>
    <p:sldId id="275" r:id="rId33"/>
    <p:sldId id="276" r:id="rId34"/>
    <p:sldId id="277" r:id="rId35"/>
    <p:sldId id="278" r:id="rId36"/>
    <p:sldId id="280" r:id="rId37"/>
    <p:sldId id="292" r:id="rId38"/>
    <p:sldId id="291" r:id="rId39"/>
    <p:sldId id="283" r:id="rId40"/>
  </p:sldIdLst>
  <p:sldSz cx="10058400" cy="7772400"/>
  <p:notesSz cx="10058400" cy="77724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984" y="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59275" cy="388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97538" y="0"/>
            <a:ext cx="4359275" cy="388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3E3460-4F5E-4A0D-B2CF-2119BDE09577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332163" y="971550"/>
            <a:ext cx="3394075" cy="2622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06475" y="3740150"/>
            <a:ext cx="8045450" cy="3060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383463"/>
            <a:ext cx="4359275" cy="388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97538" y="7383463"/>
            <a:ext cx="4359275" cy="388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3AE2CC-B41A-4782-8F91-72944C652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1489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3AE2CC-B41A-4782-8F91-72944C65260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609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57200" y="4495800"/>
            <a:ext cx="9144000" cy="609600"/>
          </a:xfrm>
          <a:custGeom>
            <a:avLst/>
            <a:gdLst/>
            <a:ahLst/>
            <a:cxnLst/>
            <a:rect l="l" t="t" r="r" b="b"/>
            <a:pathLst>
              <a:path w="9144000" h="609600">
                <a:moveTo>
                  <a:pt x="0" y="609600"/>
                </a:moveTo>
                <a:lnTo>
                  <a:pt x="9144000" y="609600"/>
                </a:lnTo>
                <a:lnTo>
                  <a:pt x="9144000" y="0"/>
                </a:lnTo>
                <a:lnTo>
                  <a:pt x="0" y="0"/>
                </a:lnTo>
                <a:lnTo>
                  <a:pt x="0" y="609600"/>
                </a:lnTo>
                <a:close/>
              </a:path>
            </a:pathLst>
          </a:custGeom>
          <a:solidFill>
            <a:srgbClr val="DBD77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58669" y="6317210"/>
            <a:ext cx="1314202" cy="923842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457200" y="457200"/>
            <a:ext cx="9144000" cy="4038600"/>
          </a:xfrm>
          <a:custGeom>
            <a:avLst/>
            <a:gdLst/>
            <a:ahLst/>
            <a:cxnLst/>
            <a:rect l="l" t="t" r="r" b="b"/>
            <a:pathLst>
              <a:path w="9144000" h="4038600">
                <a:moveTo>
                  <a:pt x="9144000" y="4038599"/>
                </a:moveTo>
                <a:lnTo>
                  <a:pt x="9144000" y="0"/>
                </a:lnTo>
                <a:lnTo>
                  <a:pt x="0" y="0"/>
                </a:lnTo>
                <a:lnTo>
                  <a:pt x="0" y="4038600"/>
                </a:lnTo>
                <a:lnTo>
                  <a:pt x="9144000" y="4038599"/>
                </a:lnTo>
                <a:close/>
              </a:path>
            </a:pathLst>
          </a:custGeom>
          <a:solidFill>
            <a:srgbClr val="FBD44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457200" y="5103876"/>
            <a:ext cx="9144000" cy="27940"/>
          </a:xfrm>
          <a:custGeom>
            <a:avLst/>
            <a:gdLst/>
            <a:ahLst/>
            <a:cxnLst/>
            <a:rect l="l" t="t" r="r" b="b"/>
            <a:pathLst>
              <a:path w="9144000" h="27939">
                <a:moveTo>
                  <a:pt x="9144000" y="27432"/>
                </a:moveTo>
                <a:lnTo>
                  <a:pt x="9144000" y="0"/>
                </a:lnTo>
                <a:lnTo>
                  <a:pt x="0" y="0"/>
                </a:lnTo>
                <a:lnTo>
                  <a:pt x="0" y="27432"/>
                </a:lnTo>
                <a:lnTo>
                  <a:pt x="9144000" y="27432"/>
                </a:lnTo>
                <a:close/>
              </a:path>
            </a:pathLst>
          </a:custGeom>
          <a:solidFill>
            <a:srgbClr val="FBD44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29335" y="1940305"/>
            <a:ext cx="7999729" cy="14884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1" i="0">
                <a:solidFill>
                  <a:srgbClr val="3F3F3F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80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08585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rgbClr val="3F3F3F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08585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9067800" y="457200"/>
            <a:ext cx="533400" cy="6858000"/>
          </a:xfrm>
          <a:custGeom>
            <a:avLst/>
            <a:gdLst/>
            <a:ahLst/>
            <a:cxnLst/>
            <a:rect l="l" t="t" r="r" b="b"/>
            <a:pathLst>
              <a:path w="533400" h="6858000">
                <a:moveTo>
                  <a:pt x="533400" y="6858000"/>
                </a:moveTo>
                <a:lnTo>
                  <a:pt x="533400" y="0"/>
                </a:lnTo>
                <a:lnTo>
                  <a:pt x="0" y="0"/>
                </a:lnTo>
                <a:lnTo>
                  <a:pt x="0" y="6858000"/>
                </a:lnTo>
                <a:lnTo>
                  <a:pt x="533400" y="6858000"/>
                </a:lnTo>
                <a:close/>
              </a:path>
            </a:pathLst>
          </a:custGeom>
          <a:solidFill>
            <a:srgbClr val="FBD44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457200" y="457200"/>
            <a:ext cx="76200" cy="6858000"/>
          </a:xfrm>
          <a:custGeom>
            <a:avLst/>
            <a:gdLst/>
            <a:ahLst/>
            <a:cxnLst/>
            <a:rect l="l" t="t" r="r" b="b"/>
            <a:pathLst>
              <a:path w="76200" h="6858000">
                <a:moveTo>
                  <a:pt x="76200" y="6858000"/>
                </a:moveTo>
                <a:lnTo>
                  <a:pt x="76200" y="0"/>
                </a:lnTo>
                <a:lnTo>
                  <a:pt x="0" y="0"/>
                </a:lnTo>
                <a:lnTo>
                  <a:pt x="0" y="6858000"/>
                </a:lnTo>
                <a:lnTo>
                  <a:pt x="76200" y="6858000"/>
                </a:lnTo>
                <a:close/>
              </a:path>
            </a:pathLst>
          </a:custGeom>
          <a:solidFill>
            <a:srgbClr val="FBD44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rgbClr val="3F3F3F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841502" y="1774952"/>
            <a:ext cx="3769995" cy="50730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032502" y="1927352"/>
            <a:ext cx="3769995" cy="4756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4/10/2024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08585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57200" y="4495800"/>
            <a:ext cx="9144000" cy="609600"/>
          </a:xfrm>
          <a:custGeom>
            <a:avLst/>
            <a:gdLst/>
            <a:ahLst/>
            <a:cxnLst/>
            <a:rect l="l" t="t" r="r" b="b"/>
            <a:pathLst>
              <a:path w="9144000" h="609600">
                <a:moveTo>
                  <a:pt x="0" y="609600"/>
                </a:moveTo>
                <a:lnTo>
                  <a:pt x="9144000" y="609600"/>
                </a:lnTo>
                <a:lnTo>
                  <a:pt x="9144000" y="0"/>
                </a:lnTo>
                <a:lnTo>
                  <a:pt x="0" y="0"/>
                </a:lnTo>
                <a:lnTo>
                  <a:pt x="0" y="609600"/>
                </a:lnTo>
                <a:close/>
              </a:path>
            </a:pathLst>
          </a:custGeom>
          <a:solidFill>
            <a:srgbClr val="DBD77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58669" y="6317210"/>
            <a:ext cx="1314202" cy="923842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457200" y="457200"/>
            <a:ext cx="9144000" cy="4038600"/>
          </a:xfrm>
          <a:custGeom>
            <a:avLst/>
            <a:gdLst/>
            <a:ahLst/>
            <a:cxnLst/>
            <a:rect l="l" t="t" r="r" b="b"/>
            <a:pathLst>
              <a:path w="9144000" h="4038600">
                <a:moveTo>
                  <a:pt x="9144000" y="4038599"/>
                </a:moveTo>
                <a:lnTo>
                  <a:pt x="9144000" y="0"/>
                </a:lnTo>
                <a:lnTo>
                  <a:pt x="0" y="0"/>
                </a:lnTo>
                <a:lnTo>
                  <a:pt x="0" y="4038600"/>
                </a:lnTo>
                <a:lnTo>
                  <a:pt x="9144000" y="4038599"/>
                </a:lnTo>
                <a:close/>
              </a:path>
            </a:pathLst>
          </a:custGeom>
          <a:solidFill>
            <a:srgbClr val="FBD44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457200" y="5103876"/>
            <a:ext cx="9144000" cy="27940"/>
          </a:xfrm>
          <a:custGeom>
            <a:avLst/>
            <a:gdLst/>
            <a:ahLst/>
            <a:cxnLst/>
            <a:rect l="l" t="t" r="r" b="b"/>
            <a:pathLst>
              <a:path w="9144000" h="27939">
                <a:moveTo>
                  <a:pt x="9144000" y="27432"/>
                </a:moveTo>
                <a:lnTo>
                  <a:pt x="9144000" y="0"/>
                </a:lnTo>
                <a:lnTo>
                  <a:pt x="0" y="0"/>
                </a:lnTo>
                <a:lnTo>
                  <a:pt x="0" y="27432"/>
                </a:lnTo>
                <a:lnTo>
                  <a:pt x="9144000" y="27432"/>
                </a:lnTo>
                <a:close/>
              </a:path>
            </a:pathLst>
          </a:custGeom>
          <a:solidFill>
            <a:srgbClr val="FBD44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rgbClr val="3F3F3F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4/10/2024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08585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4/10/2024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08585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9067800" y="457200"/>
            <a:ext cx="533400" cy="6858000"/>
          </a:xfrm>
          <a:custGeom>
            <a:avLst/>
            <a:gdLst/>
            <a:ahLst/>
            <a:cxnLst/>
            <a:rect l="l" t="t" r="r" b="b"/>
            <a:pathLst>
              <a:path w="533400" h="6858000">
                <a:moveTo>
                  <a:pt x="533400" y="6858000"/>
                </a:moveTo>
                <a:lnTo>
                  <a:pt x="533400" y="0"/>
                </a:lnTo>
                <a:lnTo>
                  <a:pt x="0" y="0"/>
                </a:lnTo>
                <a:lnTo>
                  <a:pt x="0" y="6858000"/>
                </a:lnTo>
                <a:lnTo>
                  <a:pt x="533400" y="6858000"/>
                </a:lnTo>
                <a:close/>
              </a:path>
            </a:pathLst>
          </a:custGeom>
          <a:solidFill>
            <a:srgbClr val="FBD44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457200" y="457200"/>
            <a:ext cx="76200" cy="6858000"/>
          </a:xfrm>
          <a:custGeom>
            <a:avLst/>
            <a:gdLst/>
            <a:ahLst/>
            <a:cxnLst/>
            <a:rect l="l" t="t" r="r" b="b"/>
            <a:pathLst>
              <a:path w="76200" h="6858000">
                <a:moveTo>
                  <a:pt x="76200" y="6858000"/>
                </a:moveTo>
                <a:lnTo>
                  <a:pt x="76200" y="0"/>
                </a:lnTo>
                <a:lnTo>
                  <a:pt x="0" y="0"/>
                </a:lnTo>
                <a:lnTo>
                  <a:pt x="0" y="6858000"/>
                </a:lnTo>
                <a:lnTo>
                  <a:pt x="76200" y="6858000"/>
                </a:lnTo>
                <a:close/>
              </a:path>
            </a:pathLst>
          </a:custGeom>
          <a:solidFill>
            <a:srgbClr val="FBD44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062665" y="6741048"/>
            <a:ext cx="799266" cy="56167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829051" y="2530094"/>
            <a:ext cx="4400296" cy="756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1" i="0">
                <a:solidFill>
                  <a:srgbClr val="3F3F3F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41502" y="1771904"/>
            <a:ext cx="7571740" cy="43173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19856" y="7228332"/>
            <a:ext cx="3218688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04366" y="6929744"/>
            <a:ext cx="231139" cy="1676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08585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3505103-AC56-FB35-B3D3-239EB2207811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63500" y="63500"/>
            <a:ext cx="1587500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Sensitivity Label: CGIF Internal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thdc.org/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specialclaim@cgifederal.com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4495800"/>
            <a:ext cx="9144000" cy="609600"/>
          </a:xfrm>
          <a:custGeom>
            <a:avLst/>
            <a:gdLst/>
            <a:ahLst/>
            <a:cxnLst/>
            <a:rect l="l" t="t" r="r" b="b"/>
            <a:pathLst>
              <a:path w="9144000" h="609600">
                <a:moveTo>
                  <a:pt x="0" y="609600"/>
                </a:moveTo>
                <a:lnTo>
                  <a:pt x="9144000" y="609600"/>
                </a:lnTo>
                <a:lnTo>
                  <a:pt x="9144000" y="0"/>
                </a:lnTo>
                <a:lnTo>
                  <a:pt x="0" y="0"/>
                </a:lnTo>
                <a:lnTo>
                  <a:pt x="0" y="609600"/>
                </a:lnTo>
                <a:close/>
              </a:path>
            </a:pathLst>
          </a:custGeom>
          <a:solidFill>
            <a:srgbClr val="DBD77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58669" y="6317210"/>
            <a:ext cx="1314202" cy="923842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457200" y="457200"/>
            <a:ext cx="9144000" cy="4038600"/>
          </a:xfrm>
          <a:custGeom>
            <a:avLst/>
            <a:gdLst/>
            <a:ahLst/>
            <a:cxnLst/>
            <a:rect l="l" t="t" r="r" b="b"/>
            <a:pathLst>
              <a:path w="9144000" h="4038600">
                <a:moveTo>
                  <a:pt x="9144000" y="4038599"/>
                </a:moveTo>
                <a:lnTo>
                  <a:pt x="9144000" y="0"/>
                </a:lnTo>
                <a:lnTo>
                  <a:pt x="0" y="0"/>
                </a:lnTo>
                <a:lnTo>
                  <a:pt x="0" y="4038600"/>
                </a:lnTo>
                <a:lnTo>
                  <a:pt x="9144000" y="4038599"/>
                </a:lnTo>
                <a:close/>
              </a:path>
            </a:pathLst>
          </a:custGeom>
          <a:solidFill>
            <a:srgbClr val="FBD44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7200" y="5103876"/>
            <a:ext cx="9144000" cy="27940"/>
          </a:xfrm>
          <a:custGeom>
            <a:avLst/>
            <a:gdLst/>
            <a:ahLst/>
            <a:cxnLst/>
            <a:rect l="l" t="t" r="r" b="b"/>
            <a:pathLst>
              <a:path w="9144000" h="27939">
                <a:moveTo>
                  <a:pt x="9144000" y="27432"/>
                </a:moveTo>
                <a:lnTo>
                  <a:pt x="9144000" y="0"/>
                </a:lnTo>
                <a:lnTo>
                  <a:pt x="0" y="0"/>
                </a:lnTo>
                <a:lnTo>
                  <a:pt x="0" y="27432"/>
                </a:lnTo>
                <a:lnTo>
                  <a:pt x="9144000" y="27432"/>
                </a:lnTo>
                <a:close/>
              </a:path>
            </a:pathLst>
          </a:custGeom>
          <a:solidFill>
            <a:srgbClr val="FBD44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961376" y="2924555"/>
            <a:ext cx="473709" cy="847725"/>
          </a:xfrm>
          <a:custGeom>
            <a:avLst/>
            <a:gdLst/>
            <a:ahLst/>
            <a:cxnLst/>
            <a:rect l="l" t="t" r="r" b="b"/>
            <a:pathLst>
              <a:path w="473709" h="847725">
                <a:moveTo>
                  <a:pt x="473201" y="38100"/>
                </a:moveTo>
                <a:lnTo>
                  <a:pt x="470153" y="23622"/>
                </a:lnTo>
                <a:lnTo>
                  <a:pt x="464057" y="12954"/>
                </a:lnTo>
                <a:lnTo>
                  <a:pt x="454151" y="4572"/>
                </a:lnTo>
                <a:lnTo>
                  <a:pt x="443483" y="0"/>
                </a:lnTo>
                <a:lnTo>
                  <a:pt x="432053" y="1524"/>
                </a:lnTo>
                <a:lnTo>
                  <a:pt x="422909" y="9144"/>
                </a:lnTo>
                <a:lnTo>
                  <a:pt x="414527" y="20574"/>
                </a:lnTo>
                <a:lnTo>
                  <a:pt x="400049" y="52578"/>
                </a:lnTo>
                <a:lnTo>
                  <a:pt x="377951" y="95250"/>
                </a:lnTo>
                <a:lnTo>
                  <a:pt x="352805" y="140970"/>
                </a:lnTo>
                <a:lnTo>
                  <a:pt x="327659" y="193548"/>
                </a:lnTo>
                <a:lnTo>
                  <a:pt x="295655" y="249174"/>
                </a:lnTo>
                <a:lnTo>
                  <a:pt x="265175" y="309372"/>
                </a:lnTo>
                <a:lnTo>
                  <a:pt x="233933" y="368046"/>
                </a:lnTo>
                <a:lnTo>
                  <a:pt x="200405" y="428244"/>
                </a:lnTo>
                <a:lnTo>
                  <a:pt x="168401" y="489204"/>
                </a:lnTo>
                <a:lnTo>
                  <a:pt x="137159" y="547878"/>
                </a:lnTo>
                <a:lnTo>
                  <a:pt x="106679" y="603504"/>
                </a:lnTo>
                <a:lnTo>
                  <a:pt x="80009" y="653796"/>
                </a:lnTo>
                <a:lnTo>
                  <a:pt x="52577" y="700278"/>
                </a:lnTo>
                <a:lnTo>
                  <a:pt x="33527" y="739902"/>
                </a:lnTo>
                <a:lnTo>
                  <a:pt x="16001" y="773430"/>
                </a:lnTo>
                <a:lnTo>
                  <a:pt x="1523" y="797052"/>
                </a:lnTo>
                <a:lnTo>
                  <a:pt x="0" y="811530"/>
                </a:lnTo>
                <a:lnTo>
                  <a:pt x="1523" y="823722"/>
                </a:lnTo>
                <a:lnTo>
                  <a:pt x="8381" y="835152"/>
                </a:lnTo>
                <a:lnTo>
                  <a:pt x="17525" y="844296"/>
                </a:lnTo>
                <a:lnTo>
                  <a:pt x="28955" y="847344"/>
                </a:lnTo>
                <a:lnTo>
                  <a:pt x="41909" y="845820"/>
                </a:lnTo>
                <a:lnTo>
                  <a:pt x="51053" y="839724"/>
                </a:lnTo>
                <a:lnTo>
                  <a:pt x="57149" y="828294"/>
                </a:lnTo>
                <a:lnTo>
                  <a:pt x="86105" y="782574"/>
                </a:lnTo>
                <a:lnTo>
                  <a:pt x="114299" y="735330"/>
                </a:lnTo>
                <a:lnTo>
                  <a:pt x="139558" y="693504"/>
                </a:lnTo>
                <a:lnTo>
                  <a:pt x="163998" y="651220"/>
                </a:lnTo>
                <a:lnTo>
                  <a:pt x="187759" y="608558"/>
                </a:lnTo>
                <a:lnTo>
                  <a:pt x="210980" y="565595"/>
                </a:lnTo>
                <a:lnTo>
                  <a:pt x="233801" y="522409"/>
                </a:lnTo>
                <a:lnTo>
                  <a:pt x="323849" y="348996"/>
                </a:lnTo>
                <a:lnTo>
                  <a:pt x="349757" y="298704"/>
                </a:lnTo>
                <a:lnTo>
                  <a:pt x="373379" y="249174"/>
                </a:lnTo>
                <a:lnTo>
                  <a:pt x="397001" y="201930"/>
                </a:lnTo>
                <a:lnTo>
                  <a:pt x="422909" y="150876"/>
                </a:lnTo>
                <a:lnTo>
                  <a:pt x="446531" y="101346"/>
                </a:lnTo>
                <a:lnTo>
                  <a:pt x="470153" y="51054"/>
                </a:lnTo>
                <a:lnTo>
                  <a:pt x="473201" y="3810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615933" y="3027426"/>
            <a:ext cx="104775" cy="940435"/>
          </a:xfrm>
          <a:custGeom>
            <a:avLst/>
            <a:gdLst/>
            <a:ahLst/>
            <a:cxnLst/>
            <a:rect l="l" t="t" r="r" b="b"/>
            <a:pathLst>
              <a:path w="104775" h="940435">
                <a:moveTo>
                  <a:pt x="104394" y="922781"/>
                </a:moveTo>
                <a:lnTo>
                  <a:pt x="104394" y="694181"/>
                </a:lnTo>
                <a:lnTo>
                  <a:pt x="96774" y="476249"/>
                </a:lnTo>
                <a:lnTo>
                  <a:pt x="80772" y="257555"/>
                </a:lnTo>
                <a:lnTo>
                  <a:pt x="61722" y="36575"/>
                </a:lnTo>
                <a:lnTo>
                  <a:pt x="39624" y="5333"/>
                </a:lnTo>
                <a:lnTo>
                  <a:pt x="25145" y="0"/>
                </a:lnTo>
                <a:lnTo>
                  <a:pt x="12191" y="3809"/>
                </a:lnTo>
                <a:lnTo>
                  <a:pt x="3047" y="9905"/>
                </a:lnTo>
                <a:lnTo>
                  <a:pt x="0" y="19049"/>
                </a:lnTo>
                <a:lnTo>
                  <a:pt x="0" y="32003"/>
                </a:lnTo>
                <a:lnTo>
                  <a:pt x="12192" y="225551"/>
                </a:lnTo>
                <a:lnTo>
                  <a:pt x="23622" y="490727"/>
                </a:lnTo>
                <a:lnTo>
                  <a:pt x="31242" y="742949"/>
                </a:lnTo>
                <a:lnTo>
                  <a:pt x="41148" y="905255"/>
                </a:lnTo>
                <a:lnTo>
                  <a:pt x="79248" y="940307"/>
                </a:lnTo>
                <a:lnTo>
                  <a:pt x="89916" y="937259"/>
                </a:lnTo>
                <a:lnTo>
                  <a:pt x="98298" y="930401"/>
                </a:lnTo>
                <a:lnTo>
                  <a:pt x="104394" y="922781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8148828" y="1988057"/>
            <a:ext cx="1140460" cy="1725295"/>
            <a:chOff x="8148828" y="1988057"/>
            <a:chExt cx="1140460" cy="1725295"/>
          </a:xfrm>
        </p:grpSpPr>
        <p:sp>
          <p:nvSpPr>
            <p:cNvPr id="9" name="object 9"/>
            <p:cNvSpPr/>
            <p:nvPr/>
          </p:nvSpPr>
          <p:spPr>
            <a:xfrm>
              <a:off x="8865108" y="2833877"/>
              <a:ext cx="424180" cy="879475"/>
            </a:xfrm>
            <a:custGeom>
              <a:avLst/>
              <a:gdLst/>
              <a:ahLst/>
              <a:cxnLst/>
              <a:rect l="l" t="t" r="r" b="b"/>
              <a:pathLst>
                <a:path w="424179" h="879475">
                  <a:moveTo>
                    <a:pt x="423672" y="865632"/>
                  </a:moveTo>
                  <a:lnTo>
                    <a:pt x="423672" y="855726"/>
                  </a:lnTo>
                  <a:lnTo>
                    <a:pt x="422148" y="841248"/>
                  </a:lnTo>
                  <a:lnTo>
                    <a:pt x="400050" y="789432"/>
                  </a:lnTo>
                  <a:lnTo>
                    <a:pt x="379476" y="735330"/>
                  </a:lnTo>
                  <a:lnTo>
                    <a:pt x="361030" y="689569"/>
                  </a:lnTo>
                  <a:lnTo>
                    <a:pt x="342154" y="643985"/>
                  </a:lnTo>
                  <a:lnTo>
                    <a:pt x="322932" y="598542"/>
                  </a:lnTo>
                  <a:lnTo>
                    <a:pt x="283781" y="507940"/>
                  </a:lnTo>
                  <a:lnTo>
                    <a:pt x="224533" y="372225"/>
                  </a:lnTo>
                  <a:lnTo>
                    <a:pt x="204978" y="326898"/>
                  </a:lnTo>
                  <a:lnTo>
                    <a:pt x="182118" y="276606"/>
                  </a:lnTo>
                  <a:lnTo>
                    <a:pt x="158496" y="225551"/>
                  </a:lnTo>
                  <a:lnTo>
                    <a:pt x="136398" y="174498"/>
                  </a:lnTo>
                  <a:lnTo>
                    <a:pt x="112776" y="124205"/>
                  </a:lnTo>
                  <a:lnTo>
                    <a:pt x="86868" y="73152"/>
                  </a:lnTo>
                  <a:lnTo>
                    <a:pt x="63246" y="22097"/>
                  </a:lnTo>
                  <a:lnTo>
                    <a:pt x="55626" y="11429"/>
                  </a:lnTo>
                  <a:lnTo>
                    <a:pt x="44196" y="4571"/>
                  </a:lnTo>
                  <a:lnTo>
                    <a:pt x="29718" y="0"/>
                  </a:lnTo>
                  <a:lnTo>
                    <a:pt x="17526" y="0"/>
                  </a:lnTo>
                  <a:lnTo>
                    <a:pt x="6096" y="4571"/>
                  </a:lnTo>
                  <a:lnTo>
                    <a:pt x="0" y="12954"/>
                  </a:lnTo>
                  <a:lnTo>
                    <a:pt x="0" y="23622"/>
                  </a:lnTo>
                  <a:lnTo>
                    <a:pt x="4572" y="38100"/>
                  </a:lnTo>
                  <a:lnTo>
                    <a:pt x="22098" y="73152"/>
                  </a:lnTo>
                  <a:lnTo>
                    <a:pt x="41148" y="114300"/>
                  </a:lnTo>
                  <a:lnTo>
                    <a:pt x="63246" y="163830"/>
                  </a:lnTo>
                  <a:lnTo>
                    <a:pt x="271272" y="649224"/>
                  </a:lnTo>
                  <a:lnTo>
                    <a:pt x="293370" y="704850"/>
                  </a:lnTo>
                  <a:lnTo>
                    <a:pt x="315468" y="752856"/>
                  </a:lnTo>
                  <a:lnTo>
                    <a:pt x="332994" y="795528"/>
                  </a:lnTo>
                  <a:lnTo>
                    <a:pt x="360426" y="855726"/>
                  </a:lnTo>
                  <a:lnTo>
                    <a:pt x="395478" y="879347"/>
                  </a:lnTo>
                  <a:lnTo>
                    <a:pt x="407670" y="879347"/>
                  </a:lnTo>
                  <a:lnTo>
                    <a:pt x="419100" y="874776"/>
                  </a:lnTo>
                  <a:lnTo>
                    <a:pt x="423672" y="865632"/>
                  </a:lnTo>
                  <a:close/>
                </a:path>
              </a:pathLst>
            </a:custGeom>
            <a:solidFill>
              <a:srgbClr val="2626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350758" y="1988057"/>
              <a:ext cx="807720" cy="1217930"/>
            </a:xfrm>
            <a:custGeom>
              <a:avLst/>
              <a:gdLst/>
              <a:ahLst/>
              <a:cxnLst/>
              <a:rect l="l" t="t" r="r" b="b"/>
              <a:pathLst>
                <a:path w="807720" h="1217930">
                  <a:moveTo>
                    <a:pt x="807720" y="466344"/>
                  </a:moveTo>
                  <a:lnTo>
                    <a:pt x="807720" y="406145"/>
                  </a:lnTo>
                  <a:lnTo>
                    <a:pt x="804048" y="359375"/>
                  </a:lnTo>
                  <a:lnTo>
                    <a:pt x="796374" y="313589"/>
                  </a:lnTo>
                  <a:lnTo>
                    <a:pt x="784516" y="268938"/>
                  </a:lnTo>
                  <a:lnTo>
                    <a:pt x="768292" y="225572"/>
                  </a:lnTo>
                  <a:lnTo>
                    <a:pt x="747522" y="183641"/>
                  </a:lnTo>
                  <a:lnTo>
                    <a:pt x="734568" y="164591"/>
                  </a:lnTo>
                  <a:lnTo>
                    <a:pt x="723900" y="145541"/>
                  </a:lnTo>
                  <a:lnTo>
                    <a:pt x="693152" y="110855"/>
                  </a:lnTo>
                  <a:lnTo>
                    <a:pt x="658553" y="78505"/>
                  </a:lnTo>
                  <a:lnTo>
                    <a:pt x="620813" y="49955"/>
                  </a:lnTo>
                  <a:lnTo>
                    <a:pt x="580644" y="26669"/>
                  </a:lnTo>
                  <a:lnTo>
                    <a:pt x="577596" y="23621"/>
                  </a:lnTo>
                  <a:lnTo>
                    <a:pt x="460248" y="0"/>
                  </a:lnTo>
                  <a:lnTo>
                    <a:pt x="464820" y="6095"/>
                  </a:lnTo>
                  <a:lnTo>
                    <a:pt x="492252" y="50291"/>
                  </a:lnTo>
                  <a:lnTo>
                    <a:pt x="509778" y="85343"/>
                  </a:lnTo>
                  <a:lnTo>
                    <a:pt x="531876" y="130301"/>
                  </a:lnTo>
                  <a:lnTo>
                    <a:pt x="555498" y="180593"/>
                  </a:lnTo>
                  <a:lnTo>
                    <a:pt x="577596" y="237743"/>
                  </a:lnTo>
                  <a:lnTo>
                    <a:pt x="598170" y="300227"/>
                  </a:lnTo>
                  <a:lnTo>
                    <a:pt x="611124" y="355091"/>
                  </a:lnTo>
                  <a:lnTo>
                    <a:pt x="621037" y="402476"/>
                  </a:lnTo>
                  <a:lnTo>
                    <a:pt x="628573" y="450426"/>
                  </a:lnTo>
                  <a:lnTo>
                    <a:pt x="633074" y="498705"/>
                  </a:lnTo>
                  <a:lnTo>
                    <a:pt x="633882" y="547073"/>
                  </a:lnTo>
                  <a:lnTo>
                    <a:pt x="630340" y="595293"/>
                  </a:lnTo>
                  <a:lnTo>
                    <a:pt x="621792" y="643127"/>
                  </a:lnTo>
                  <a:lnTo>
                    <a:pt x="606552" y="700278"/>
                  </a:lnTo>
                  <a:lnTo>
                    <a:pt x="582168" y="755141"/>
                  </a:lnTo>
                  <a:lnTo>
                    <a:pt x="561594" y="790194"/>
                  </a:lnTo>
                  <a:lnTo>
                    <a:pt x="531279" y="831586"/>
                  </a:lnTo>
                  <a:lnTo>
                    <a:pt x="498291" y="870383"/>
                  </a:lnTo>
                  <a:lnTo>
                    <a:pt x="462876" y="906744"/>
                  </a:lnTo>
                  <a:lnTo>
                    <a:pt x="425282" y="940827"/>
                  </a:lnTo>
                  <a:lnTo>
                    <a:pt x="385756" y="972790"/>
                  </a:lnTo>
                  <a:lnTo>
                    <a:pt x="344547" y="1002793"/>
                  </a:lnTo>
                  <a:lnTo>
                    <a:pt x="301900" y="1030992"/>
                  </a:lnTo>
                  <a:lnTo>
                    <a:pt x="258065" y="1057546"/>
                  </a:lnTo>
                  <a:lnTo>
                    <a:pt x="213288" y="1082615"/>
                  </a:lnTo>
                  <a:lnTo>
                    <a:pt x="167818" y="1106355"/>
                  </a:lnTo>
                  <a:lnTo>
                    <a:pt x="121901" y="1128926"/>
                  </a:lnTo>
                  <a:lnTo>
                    <a:pt x="75785" y="1150486"/>
                  </a:lnTo>
                  <a:lnTo>
                    <a:pt x="29718" y="1171194"/>
                  </a:lnTo>
                  <a:lnTo>
                    <a:pt x="0" y="1181100"/>
                  </a:lnTo>
                  <a:lnTo>
                    <a:pt x="152400" y="1217676"/>
                  </a:lnTo>
                  <a:lnTo>
                    <a:pt x="200785" y="1215008"/>
                  </a:lnTo>
                  <a:lnTo>
                    <a:pt x="247204" y="1207699"/>
                  </a:lnTo>
                  <a:lnTo>
                    <a:pt x="292712" y="1195878"/>
                  </a:lnTo>
                  <a:lnTo>
                    <a:pt x="336843" y="1179671"/>
                  </a:lnTo>
                  <a:lnTo>
                    <a:pt x="379128" y="1159209"/>
                  </a:lnTo>
                  <a:lnTo>
                    <a:pt x="419100" y="1134618"/>
                  </a:lnTo>
                  <a:lnTo>
                    <a:pt x="436626" y="1122426"/>
                  </a:lnTo>
                  <a:lnTo>
                    <a:pt x="457200" y="1109471"/>
                  </a:lnTo>
                  <a:lnTo>
                    <a:pt x="485394" y="1084326"/>
                  </a:lnTo>
                  <a:lnTo>
                    <a:pt x="530610" y="1047549"/>
                  </a:lnTo>
                  <a:lnTo>
                    <a:pt x="570266" y="1009911"/>
                  </a:lnTo>
                  <a:lnTo>
                    <a:pt x="607300" y="969667"/>
                  </a:lnTo>
                  <a:lnTo>
                    <a:pt x="644652" y="925068"/>
                  </a:lnTo>
                  <a:lnTo>
                    <a:pt x="672846" y="880872"/>
                  </a:lnTo>
                  <a:lnTo>
                    <a:pt x="701802" y="833628"/>
                  </a:lnTo>
                  <a:lnTo>
                    <a:pt x="726402" y="782813"/>
                  </a:lnTo>
                  <a:lnTo>
                    <a:pt x="746869" y="737377"/>
                  </a:lnTo>
                  <a:lnTo>
                    <a:pt x="764615" y="690727"/>
                  </a:lnTo>
                  <a:lnTo>
                    <a:pt x="781050" y="636269"/>
                  </a:lnTo>
                  <a:lnTo>
                    <a:pt x="803148" y="531876"/>
                  </a:lnTo>
                  <a:lnTo>
                    <a:pt x="807720" y="466344"/>
                  </a:lnTo>
                  <a:close/>
                </a:path>
              </a:pathLst>
            </a:custGeom>
            <a:solidFill>
              <a:srgbClr val="33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148828" y="1988057"/>
              <a:ext cx="902335" cy="1181100"/>
            </a:xfrm>
            <a:custGeom>
              <a:avLst/>
              <a:gdLst/>
              <a:ahLst/>
              <a:cxnLst/>
              <a:rect l="l" t="t" r="r" b="b"/>
              <a:pathLst>
                <a:path w="902334" h="1181100">
                  <a:moveTo>
                    <a:pt x="902208" y="428244"/>
                  </a:moveTo>
                  <a:lnTo>
                    <a:pt x="898398" y="376428"/>
                  </a:lnTo>
                  <a:lnTo>
                    <a:pt x="893826" y="325374"/>
                  </a:lnTo>
                  <a:lnTo>
                    <a:pt x="884682" y="271272"/>
                  </a:lnTo>
                  <a:lnTo>
                    <a:pt x="868680" y="218694"/>
                  </a:lnTo>
                  <a:lnTo>
                    <a:pt x="849325" y="174409"/>
                  </a:lnTo>
                  <a:lnTo>
                    <a:pt x="825017" y="132346"/>
                  </a:lnTo>
                  <a:lnTo>
                    <a:pt x="795896" y="93484"/>
                  </a:lnTo>
                  <a:lnTo>
                    <a:pt x="762127" y="58826"/>
                  </a:lnTo>
                  <a:lnTo>
                    <a:pt x="723849" y="29362"/>
                  </a:lnTo>
                  <a:lnTo>
                    <a:pt x="681228" y="6096"/>
                  </a:lnTo>
                  <a:lnTo>
                    <a:pt x="676656" y="4572"/>
                  </a:lnTo>
                  <a:lnTo>
                    <a:pt x="671322" y="1524"/>
                  </a:lnTo>
                  <a:lnTo>
                    <a:pt x="666750" y="1524"/>
                  </a:lnTo>
                  <a:lnTo>
                    <a:pt x="662178" y="0"/>
                  </a:lnTo>
                  <a:lnTo>
                    <a:pt x="610590" y="1079"/>
                  </a:lnTo>
                  <a:lnTo>
                    <a:pt x="564781" y="8394"/>
                  </a:lnTo>
                  <a:lnTo>
                    <a:pt x="521906" y="21488"/>
                  </a:lnTo>
                  <a:lnTo>
                    <a:pt x="479120" y="39928"/>
                  </a:lnTo>
                  <a:lnTo>
                    <a:pt x="433578" y="63246"/>
                  </a:lnTo>
                  <a:lnTo>
                    <a:pt x="395478" y="88392"/>
                  </a:lnTo>
                  <a:lnTo>
                    <a:pt x="360426" y="114300"/>
                  </a:lnTo>
                  <a:lnTo>
                    <a:pt x="325374" y="145542"/>
                  </a:lnTo>
                  <a:lnTo>
                    <a:pt x="288798" y="179070"/>
                  </a:lnTo>
                  <a:lnTo>
                    <a:pt x="254508" y="214122"/>
                  </a:lnTo>
                  <a:lnTo>
                    <a:pt x="224028" y="253746"/>
                  </a:lnTo>
                  <a:lnTo>
                    <a:pt x="190500" y="294894"/>
                  </a:lnTo>
                  <a:lnTo>
                    <a:pt x="162306" y="339852"/>
                  </a:lnTo>
                  <a:lnTo>
                    <a:pt x="133350" y="387096"/>
                  </a:lnTo>
                  <a:lnTo>
                    <a:pt x="106680" y="435102"/>
                  </a:lnTo>
                  <a:lnTo>
                    <a:pt x="52578" y="553974"/>
                  </a:lnTo>
                  <a:lnTo>
                    <a:pt x="17526" y="671322"/>
                  </a:lnTo>
                  <a:lnTo>
                    <a:pt x="0" y="784098"/>
                  </a:lnTo>
                  <a:lnTo>
                    <a:pt x="0" y="886968"/>
                  </a:lnTo>
                  <a:lnTo>
                    <a:pt x="17526" y="982218"/>
                  </a:lnTo>
                  <a:lnTo>
                    <a:pt x="55626" y="1065276"/>
                  </a:lnTo>
                  <a:lnTo>
                    <a:pt x="111252" y="1128522"/>
                  </a:lnTo>
                  <a:lnTo>
                    <a:pt x="184404" y="1174242"/>
                  </a:lnTo>
                  <a:lnTo>
                    <a:pt x="187452" y="1178052"/>
                  </a:lnTo>
                  <a:lnTo>
                    <a:pt x="192024" y="1178052"/>
                  </a:lnTo>
                  <a:lnTo>
                    <a:pt x="201930" y="1181100"/>
                  </a:lnTo>
                  <a:lnTo>
                    <a:pt x="241554" y="1181100"/>
                  </a:lnTo>
                  <a:lnTo>
                    <a:pt x="281178" y="1178052"/>
                  </a:lnTo>
                  <a:lnTo>
                    <a:pt x="322326" y="1168146"/>
                  </a:lnTo>
                  <a:lnTo>
                    <a:pt x="364998" y="1157478"/>
                  </a:lnTo>
                  <a:lnTo>
                    <a:pt x="406908" y="1141476"/>
                  </a:lnTo>
                  <a:lnTo>
                    <a:pt x="448056" y="1123950"/>
                  </a:lnTo>
                  <a:lnTo>
                    <a:pt x="490728" y="1101852"/>
                  </a:lnTo>
                  <a:lnTo>
                    <a:pt x="574548" y="1049274"/>
                  </a:lnTo>
                  <a:lnTo>
                    <a:pt x="614172" y="1015746"/>
                  </a:lnTo>
                  <a:lnTo>
                    <a:pt x="650748" y="982218"/>
                  </a:lnTo>
                  <a:lnTo>
                    <a:pt x="688848" y="945642"/>
                  </a:lnTo>
                  <a:lnTo>
                    <a:pt x="722376" y="902970"/>
                  </a:lnTo>
                  <a:lnTo>
                    <a:pt x="755904" y="861822"/>
                  </a:lnTo>
                  <a:lnTo>
                    <a:pt x="785622" y="814578"/>
                  </a:lnTo>
                  <a:lnTo>
                    <a:pt x="813054" y="766572"/>
                  </a:lnTo>
                  <a:lnTo>
                    <a:pt x="839724" y="709422"/>
                  </a:lnTo>
                  <a:lnTo>
                    <a:pt x="861822" y="652272"/>
                  </a:lnTo>
                  <a:lnTo>
                    <a:pt x="876300" y="593598"/>
                  </a:lnTo>
                  <a:lnTo>
                    <a:pt x="890778" y="539496"/>
                  </a:lnTo>
                  <a:lnTo>
                    <a:pt x="902208" y="428244"/>
                  </a:lnTo>
                  <a:close/>
                </a:path>
              </a:pathLst>
            </a:custGeom>
            <a:solidFill>
              <a:srgbClr val="7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365236" y="2246375"/>
              <a:ext cx="389890" cy="638810"/>
            </a:xfrm>
            <a:custGeom>
              <a:avLst/>
              <a:gdLst/>
              <a:ahLst/>
              <a:cxnLst/>
              <a:rect l="l" t="t" r="r" b="b"/>
              <a:pathLst>
                <a:path w="389890" h="638810">
                  <a:moveTo>
                    <a:pt x="389852" y="136421"/>
                  </a:moveTo>
                  <a:lnTo>
                    <a:pt x="388620" y="95250"/>
                  </a:lnTo>
                  <a:lnTo>
                    <a:pt x="381000" y="55626"/>
                  </a:lnTo>
                  <a:lnTo>
                    <a:pt x="340614" y="6858"/>
                  </a:lnTo>
                  <a:lnTo>
                    <a:pt x="312420" y="0"/>
                  </a:lnTo>
                  <a:lnTo>
                    <a:pt x="280416" y="8382"/>
                  </a:lnTo>
                  <a:lnTo>
                    <a:pt x="244229" y="27691"/>
                  </a:lnTo>
                  <a:lnTo>
                    <a:pt x="209110" y="55188"/>
                  </a:lnTo>
                  <a:lnTo>
                    <a:pt x="175463" y="89503"/>
                  </a:lnTo>
                  <a:lnTo>
                    <a:pt x="143690" y="129265"/>
                  </a:lnTo>
                  <a:lnTo>
                    <a:pt x="114194" y="173104"/>
                  </a:lnTo>
                  <a:lnTo>
                    <a:pt x="87379" y="219649"/>
                  </a:lnTo>
                  <a:lnTo>
                    <a:pt x="63648" y="267531"/>
                  </a:lnTo>
                  <a:lnTo>
                    <a:pt x="43403" y="315377"/>
                  </a:lnTo>
                  <a:lnTo>
                    <a:pt x="27048" y="361819"/>
                  </a:lnTo>
                  <a:lnTo>
                    <a:pt x="14986" y="405486"/>
                  </a:lnTo>
                  <a:lnTo>
                    <a:pt x="7620" y="445008"/>
                  </a:lnTo>
                  <a:lnTo>
                    <a:pt x="0" y="496824"/>
                  </a:lnTo>
                  <a:lnTo>
                    <a:pt x="3048" y="543306"/>
                  </a:lnTo>
                  <a:lnTo>
                    <a:pt x="9144" y="582930"/>
                  </a:lnTo>
                  <a:lnTo>
                    <a:pt x="26670" y="614934"/>
                  </a:lnTo>
                  <a:lnTo>
                    <a:pt x="48768" y="632460"/>
                  </a:lnTo>
                  <a:lnTo>
                    <a:pt x="77724" y="638556"/>
                  </a:lnTo>
                  <a:lnTo>
                    <a:pt x="108966" y="628650"/>
                  </a:lnTo>
                  <a:lnTo>
                    <a:pt x="145337" y="609069"/>
                  </a:lnTo>
                  <a:lnTo>
                    <a:pt x="180547" y="582362"/>
                  </a:lnTo>
                  <a:lnTo>
                    <a:pt x="214235" y="549497"/>
                  </a:lnTo>
                  <a:lnTo>
                    <a:pt x="246044" y="511442"/>
                  </a:lnTo>
                  <a:lnTo>
                    <a:pt x="275615" y="469167"/>
                  </a:lnTo>
                  <a:lnTo>
                    <a:pt x="302589" y="423640"/>
                  </a:lnTo>
                  <a:lnTo>
                    <a:pt x="326610" y="375829"/>
                  </a:lnTo>
                  <a:lnTo>
                    <a:pt x="347317" y="326703"/>
                  </a:lnTo>
                  <a:lnTo>
                    <a:pt x="364353" y="277230"/>
                  </a:lnTo>
                  <a:lnTo>
                    <a:pt x="377360" y="228380"/>
                  </a:lnTo>
                  <a:lnTo>
                    <a:pt x="385979" y="181121"/>
                  </a:lnTo>
                  <a:lnTo>
                    <a:pt x="389852" y="13642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466582" y="2410205"/>
              <a:ext cx="192405" cy="309880"/>
            </a:xfrm>
            <a:custGeom>
              <a:avLst/>
              <a:gdLst/>
              <a:ahLst/>
              <a:cxnLst/>
              <a:rect l="l" t="t" r="r" b="b"/>
              <a:pathLst>
                <a:path w="192404" h="309880">
                  <a:moveTo>
                    <a:pt x="192023" y="45719"/>
                  </a:moveTo>
                  <a:lnTo>
                    <a:pt x="179069" y="11429"/>
                  </a:lnTo>
                  <a:lnTo>
                    <a:pt x="168401" y="1523"/>
                  </a:lnTo>
                  <a:lnTo>
                    <a:pt x="155447" y="0"/>
                  </a:lnTo>
                  <a:lnTo>
                    <a:pt x="137921" y="4571"/>
                  </a:lnTo>
                  <a:lnTo>
                    <a:pt x="101345" y="26669"/>
                  </a:lnTo>
                  <a:lnTo>
                    <a:pt x="66293" y="68579"/>
                  </a:lnTo>
                  <a:lnTo>
                    <a:pt x="20573" y="158495"/>
                  </a:lnTo>
                  <a:lnTo>
                    <a:pt x="4571" y="218693"/>
                  </a:lnTo>
                  <a:lnTo>
                    <a:pt x="0" y="266699"/>
                  </a:lnTo>
                  <a:lnTo>
                    <a:pt x="14477" y="300227"/>
                  </a:lnTo>
                  <a:lnTo>
                    <a:pt x="25145" y="309371"/>
                  </a:lnTo>
                  <a:lnTo>
                    <a:pt x="62811" y="306074"/>
                  </a:lnTo>
                  <a:lnTo>
                    <a:pt x="96745" y="281363"/>
                  </a:lnTo>
                  <a:lnTo>
                    <a:pt x="124597" y="246844"/>
                  </a:lnTo>
                  <a:lnTo>
                    <a:pt x="172973" y="153923"/>
                  </a:lnTo>
                  <a:lnTo>
                    <a:pt x="188975" y="95249"/>
                  </a:lnTo>
                  <a:lnTo>
                    <a:pt x="192023" y="45719"/>
                  </a:lnTo>
                  <a:close/>
                </a:path>
              </a:pathLst>
            </a:custGeom>
            <a:solidFill>
              <a:srgbClr val="7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4" name="object 1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64552" y="5756147"/>
            <a:ext cx="2136648" cy="1559052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765301" y="4592828"/>
            <a:ext cx="7004050" cy="23660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solidFill>
                  <a:srgbClr val="F1F1F1"/>
                </a:solidFill>
                <a:latin typeface="Times New Roman"/>
                <a:cs typeface="Times New Roman"/>
              </a:rPr>
              <a:t>North</a:t>
            </a:r>
            <a:r>
              <a:rPr sz="2800" spc="-114" dirty="0">
                <a:solidFill>
                  <a:srgbClr val="F1F1F1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F1F1F1"/>
                </a:solidFill>
                <a:latin typeface="Times New Roman"/>
                <a:cs typeface="Times New Roman"/>
              </a:rPr>
              <a:t>Tampa</a:t>
            </a:r>
            <a:r>
              <a:rPr sz="2800" spc="-65" dirty="0">
                <a:solidFill>
                  <a:srgbClr val="F1F1F1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1F1F1"/>
                </a:solidFill>
                <a:latin typeface="Times New Roman"/>
                <a:cs typeface="Times New Roman"/>
              </a:rPr>
              <a:t>Housing</a:t>
            </a:r>
            <a:r>
              <a:rPr sz="2800" spc="-60" dirty="0">
                <a:solidFill>
                  <a:srgbClr val="F1F1F1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1F1F1"/>
                </a:solidFill>
                <a:latin typeface="Times New Roman"/>
                <a:cs typeface="Times New Roman"/>
              </a:rPr>
              <a:t>Development</a:t>
            </a:r>
            <a:r>
              <a:rPr sz="2800" spc="-60" dirty="0">
                <a:solidFill>
                  <a:srgbClr val="F1F1F1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1F1F1"/>
                </a:solidFill>
                <a:latin typeface="Times New Roman"/>
                <a:cs typeface="Times New Roman"/>
              </a:rPr>
              <a:t>Corporation</a:t>
            </a:r>
            <a:endParaRPr sz="2800">
              <a:latin typeface="Times New Roman"/>
              <a:cs typeface="Times New Roman"/>
            </a:endParaRPr>
          </a:p>
          <a:p>
            <a:pPr marL="12700" marR="3484879">
              <a:lnSpc>
                <a:spcPct val="120000"/>
              </a:lnSpc>
              <a:spcBef>
                <a:spcPts val="2970"/>
              </a:spcBef>
            </a:pPr>
            <a:r>
              <a:rPr sz="2800" b="1" dirty="0">
                <a:solidFill>
                  <a:srgbClr val="0D0D0D"/>
                </a:solidFill>
                <a:latin typeface="Times New Roman"/>
                <a:cs typeface="Times New Roman"/>
              </a:rPr>
              <a:t>SAHMA</a:t>
            </a:r>
            <a:r>
              <a:rPr sz="2800" b="1" spc="-175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D0D0D"/>
                </a:solidFill>
                <a:latin typeface="Times New Roman"/>
                <a:cs typeface="Times New Roman"/>
              </a:rPr>
              <a:t>State</a:t>
            </a:r>
            <a:r>
              <a:rPr sz="2800" b="1" spc="-55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0D0D0D"/>
                </a:solidFill>
                <a:latin typeface="Times New Roman"/>
                <a:cs typeface="Times New Roman"/>
              </a:rPr>
              <a:t>Meeting </a:t>
            </a:r>
            <a:r>
              <a:rPr sz="2800" b="1" dirty="0">
                <a:solidFill>
                  <a:srgbClr val="0D0D0D"/>
                </a:solidFill>
                <a:latin typeface="Times New Roman"/>
                <a:cs typeface="Times New Roman"/>
              </a:rPr>
              <a:t>Jacksonville,</a:t>
            </a:r>
            <a:r>
              <a:rPr sz="2800" b="1" spc="-55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D0D0D"/>
                </a:solidFill>
                <a:latin typeface="Times New Roman"/>
                <a:cs typeface="Times New Roman"/>
              </a:rPr>
              <a:t>FL</a:t>
            </a:r>
            <a:r>
              <a:rPr sz="2800" b="1" spc="-50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0D0D0D"/>
                </a:solidFill>
                <a:latin typeface="Times New Roman"/>
                <a:cs typeface="Times New Roman"/>
              </a:rPr>
              <a:t>April </a:t>
            </a:r>
            <a:r>
              <a:rPr sz="2800" b="1" dirty="0">
                <a:solidFill>
                  <a:srgbClr val="0D0D0D"/>
                </a:solidFill>
                <a:latin typeface="Times New Roman"/>
                <a:cs typeface="Times New Roman"/>
              </a:rPr>
              <a:t>April</a:t>
            </a:r>
            <a:r>
              <a:rPr sz="2800" b="1" spc="-10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D0D0D"/>
                </a:solidFill>
                <a:latin typeface="Times New Roman"/>
                <a:cs typeface="Times New Roman"/>
              </a:rPr>
              <a:t>24,</a:t>
            </a:r>
            <a:r>
              <a:rPr sz="2800" b="1" spc="-10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2800" b="1" spc="-20" dirty="0">
                <a:solidFill>
                  <a:srgbClr val="0D0D0D"/>
                </a:solidFill>
                <a:latin typeface="Times New Roman"/>
                <a:cs typeface="Times New Roman"/>
              </a:rPr>
              <a:t>2024</a:t>
            </a:r>
            <a:endParaRPr sz="2800">
              <a:latin typeface="Times New Roman"/>
              <a:cs typeface="Times New Roman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1178052" y="950975"/>
            <a:ext cx="2237740" cy="3705860"/>
            <a:chOff x="1178052" y="950975"/>
            <a:chExt cx="2237740" cy="3705860"/>
          </a:xfrm>
        </p:grpSpPr>
        <p:sp>
          <p:nvSpPr>
            <p:cNvPr id="17" name="object 17"/>
            <p:cNvSpPr/>
            <p:nvPr/>
          </p:nvSpPr>
          <p:spPr>
            <a:xfrm>
              <a:off x="1651254" y="1214627"/>
              <a:ext cx="266700" cy="379730"/>
            </a:xfrm>
            <a:custGeom>
              <a:avLst/>
              <a:gdLst/>
              <a:ahLst/>
              <a:cxnLst/>
              <a:rect l="l" t="t" r="r" b="b"/>
              <a:pathLst>
                <a:path w="266700" h="379730">
                  <a:moveTo>
                    <a:pt x="187452" y="361950"/>
                  </a:moveTo>
                  <a:lnTo>
                    <a:pt x="14478" y="317754"/>
                  </a:lnTo>
                  <a:lnTo>
                    <a:pt x="0" y="379476"/>
                  </a:lnTo>
                  <a:lnTo>
                    <a:pt x="187452" y="361950"/>
                  </a:lnTo>
                  <a:close/>
                </a:path>
                <a:path w="266700" h="379730">
                  <a:moveTo>
                    <a:pt x="266700" y="165354"/>
                  </a:moveTo>
                  <a:lnTo>
                    <a:pt x="166878" y="0"/>
                  </a:lnTo>
                  <a:lnTo>
                    <a:pt x="118872" y="41148"/>
                  </a:lnTo>
                  <a:lnTo>
                    <a:pt x="266700" y="16535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78052" y="950975"/>
              <a:ext cx="2237232" cy="3705606"/>
            </a:xfrm>
            <a:prstGeom prst="rect">
              <a:avLst/>
            </a:prstGeom>
          </p:spPr>
        </p:pic>
      </p:grpSp>
      <p:pic>
        <p:nvPicPr>
          <p:cNvPr id="19" name="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068561" y="2678429"/>
            <a:ext cx="110489" cy="136398"/>
          </a:xfrm>
          <a:prstGeom prst="rect">
            <a:avLst/>
          </a:prstGeom>
        </p:spPr>
      </p:pic>
      <p:grpSp>
        <p:nvGrpSpPr>
          <p:cNvPr id="20" name="object 20"/>
          <p:cNvGrpSpPr/>
          <p:nvPr/>
        </p:nvGrpSpPr>
        <p:grpSpPr>
          <a:xfrm>
            <a:off x="8166354" y="1901951"/>
            <a:ext cx="819150" cy="1289685"/>
            <a:chOff x="8166354" y="1901951"/>
            <a:chExt cx="819150" cy="1289685"/>
          </a:xfrm>
        </p:grpSpPr>
        <p:sp>
          <p:nvSpPr>
            <p:cNvPr id="21" name="object 21"/>
            <p:cNvSpPr/>
            <p:nvPr/>
          </p:nvSpPr>
          <p:spPr>
            <a:xfrm>
              <a:off x="8245602" y="2124507"/>
              <a:ext cx="710565" cy="953769"/>
            </a:xfrm>
            <a:custGeom>
              <a:avLst/>
              <a:gdLst/>
              <a:ahLst/>
              <a:cxnLst/>
              <a:rect l="l" t="t" r="r" b="b"/>
              <a:pathLst>
                <a:path w="710565" h="953769">
                  <a:moveTo>
                    <a:pt x="710184" y="275792"/>
                  </a:moveTo>
                  <a:lnTo>
                    <a:pt x="700278" y="196544"/>
                  </a:lnTo>
                  <a:lnTo>
                    <a:pt x="678180" y="127202"/>
                  </a:lnTo>
                  <a:lnTo>
                    <a:pt x="644652" y="70052"/>
                  </a:lnTo>
                  <a:lnTo>
                    <a:pt x="601980" y="28142"/>
                  </a:lnTo>
                  <a:lnTo>
                    <a:pt x="531235" y="1671"/>
                  </a:lnTo>
                  <a:lnTo>
                    <a:pt x="487844" y="0"/>
                  </a:lnTo>
                  <a:lnTo>
                    <a:pt x="444734" y="6837"/>
                  </a:lnTo>
                  <a:lnTo>
                    <a:pt x="402264" y="21135"/>
                  </a:lnTo>
                  <a:lnTo>
                    <a:pt x="360794" y="41843"/>
                  </a:lnTo>
                  <a:lnTo>
                    <a:pt x="320684" y="67912"/>
                  </a:lnTo>
                  <a:lnTo>
                    <a:pt x="282294" y="98294"/>
                  </a:lnTo>
                  <a:lnTo>
                    <a:pt x="245982" y="131937"/>
                  </a:lnTo>
                  <a:lnTo>
                    <a:pt x="212110" y="167794"/>
                  </a:lnTo>
                  <a:lnTo>
                    <a:pt x="181036" y="204815"/>
                  </a:lnTo>
                  <a:lnTo>
                    <a:pt x="153121" y="241951"/>
                  </a:lnTo>
                  <a:lnTo>
                    <a:pt x="128723" y="278151"/>
                  </a:lnTo>
                  <a:lnTo>
                    <a:pt x="108204" y="312368"/>
                  </a:lnTo>
                  <a:lnTo>
                    <a:pt x="62484" y="407618"/>
                  </a:lnTo>
                  <a:lnTo>
                    <a:pt x="28956" y="501344"/>
                  </a:lnTo>
                  <a:lnTo>
                    <a:pt x="9906" y="592022"/>
                  </a:lnTo>
                  <a:lnTo>
                    <a:pt x="0" y="678128"/>
                  </a:lnTo>
                  <a:lnTo>
                    <a:pt x="6858" y="757376"/>
                  </a:lnTo>
                  <a:lnTo>
                    <a:pt x="25908" y="825194"/>
                  </a:lnTo>
                  <a:lnTo>
                    <a:pt x="54102" y="882344"/>
                  </a:lnTo>
                  <a:lnTo>
                    <a:pt x="96774" y="925778"/>
                  </a:lnTo>
                  <a:lnTo>
                    <a:pt x="170221" y="951541"/>
                  </a:lnTo>
                  <a:lnTo>
                    <a:pt x="216017" y="953204"/>
                  </a:lnTo>
                  <a:lnTo>
                    <a:pt x="261280" y="946904"/>
                  </a:lnTo>
                  <a:lnTo>
                    <a:pt x="305691" y="933537"/>
                  </a:lnTo>
                  <a:lnTo>
                    <a:pt x="348935" y="913999"/>
                  </a:lnTo>
                  <a:lnTo>
                    <a:pt x="390697" y="889186"/>
                  </a:lnTo>
                  <a:lnTo>
                    <a:pt x="430658" y="859994"/>
                  </a:lnTo>
                  <a:lnTo>
                    <a:pt x="468505" y="827319"/>
                  </a:lnTo>
                  <a:lnTo>
                    <a:pt x="503919" y="792058"/>
                  </a:lnTo>
                  <a:lnTo>
                    <a:pt x="536585" y="755107"/>
                  </a:lnTo>
                  <a:lnTo>
                    <a:pt x="566187" y="717362"/>
                  </a:lnTo>
                  <a:lnTo>
                    <a:pt x="592409" y="679720"/>
                  </a:lnTo>
                  <a:lnTo>
                    <a:pt x="614934" y="643076"/>
                  </a:lnTo>
                  <a:lnTo>
                    <a:pt x="659130" y="549350"/>
                  </a:lnTo>
                  <a:lnTo>
                    <a:pt x="688848" y="454100"/>
                  </a:lnTo>
                  <a:lnTo>
                    <a:pt x="704850" y="361898"/>
                  </a:lnTo>
                  <a:lnTo>
                    <a:pt x="710184" y="27579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8400141" y="2203703"/>
              <a:ext cx="469900" cy="704850"/>
            </a:xfrm>
            <a:custGeom>
              <a:avLst/>
              <a:gdLst/>
              <a:ahLst/>
              <a:cxnLst/>
              <a:rect l="l" t="t" r="r" b="b"/>
              <a:pathLst>
                <a:path w="469900" h="704850">
                  <a:moveTo>
                    <a:pt x="469553" y="154726"/>
                  </a:moveTo>
                  <a:lnTo>
                    <a:pt x="463442" y="105155"/>
                  </a:lnTo>
                  <a:lnTo>
                    <a:pt x="450488" y="60197"/>
                  </a:lnTo>
                  <a:lnTo>
                    <a:pt x="425342" y="27431"/>
                  </a:lnTo>
                  <a:lnTo>
                    <a:pt x="356762" y="0"/>
                  </a:lnTo>
                  <a:lnTo>
                    <a:pt x="317138" y="8381"/>
                  </a:lnTo>
                  <a:lnTo>
                    <a:pt x="272942" y="27431"/>
                  </a:lnTo>
                  <a:lnTo>
                    <a:pt x="226460" y="58673"/>
                  </a:lnTo>
                  <a:lnTo>
                    <a:pt x="182264" y="101345"/>
                  </a:lnTo>
                  <a:lnTo>
                    <a:pt x="151739" y="139665"/>
                  </a:lnTo>
                  <a:lnTo>
                    <a:pt x="122795" y="180010"/>
                  </a:lnTo>
                  <a:lnTo>
                    <a:pt x="95866" y="222185"/>
                  </a:lnTo>
                  <a:lnTo>
                    <a:pt x="71381" y="265995"/>
                  </a:lnTo>
                  <a:lnTo>
                    <a:pt x="49774" y="311244"/>
                  </a:lnTo>
                  <a:lnTo>
                    <a:pt x="31476" y="357735"/>
                  </a:lnTo>
                  <a:lnTo>
                    <a:pt x="16917" y="405273"/>
                  </a:lnTo>
                  <a:lnTo>
                    <a:pt x="6531" y="453662"/>
                  </a:lnTo>
                  <a:lnTo>
                    <a:pt x="748" y="502707"/>
                  </a:lnTo>
                  <a:lnTo>
                    <a:pt x="0" y="552211"/>
                  </a:lnTo>
                  <a:lnTo>
                    <a:pt x="4718" y="601979"/>
                  </a:lnTo>
                  <a:lnTo>
                    <a:pt x="18434" y="646175"/>
                  </a:lnTo>
                  <a:lnTo>
                    <a:pt x="44342" y="679703"/>
                  </a:lnTo>
                  <a:lnTo>
                    <a:pt x="74060" y="698753"/>
                  </a:lnTo>
                  <a:lnTo>
                    <a:pt x="112160" y="704849"/>
                  </a:lnTo>
                  <a:lnTo>
                    <a:pt x="151784" y="698753"/>
                  </a:lnTo>
                  <a:lnTo>
                    <a:pt x="196742" y="679703"/>
                  </a:lnTo>
                  <a:lnTo>
                    <a:pt x="242462" y="647699"/>
                  </a:lnTo>
                  <a:lnTo>
                    <a:pt x="286658" y="603503"/>
                  </a:lnTo>
                  <a:lnTo>
                    <a:pt x="331616" y="550925"/>
                  </a:lnTo>
                  <a:lnTo>
                    <a:pt x="372764" y="486155"/>
                  </a:lnTo>
                  <a:lnTo>
                    <a:pt x="395578" y="442570"/>
                  </a:lnTo>
                  <a:lnTo>
                    <a:pt x="416817" y="397231"/>
                  </a:lnTo>
                  <a:lnTo>
                    <a:pt x="435628" y="350440"/>
                  </a:lnTo>
                  <a:lnTo>
                    <a:pt x="451160" y="302494"/>
                  </a:lnTo>
                  <a:lnTo>
                    <a:pt x="462559" y="253694"/>
                  </a:lnTo>
                  <a:lnTo>
                    <a:pt x="468974" y="204338"/>
                  </a:lnTo>
                  <a:lnTo>
                    <a:pt x="469553" y="154726"/>
                  </a:lnTo>
                  <a:close/>
                </a:path>
              </a:pathLst>
            </a:custGeom>
            <a:solidFill>
              <a:srgbClr val="7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8241030" y="2221991"/>
              <a:ext cx="741680" cy="969644"/>
            </a:xfrm>
            <a:custGeom>
              <a:avLst/>
              <a:gdLst/>
              <a:ahLst/>
              <a:cxnLst/>
              <a:rect l="l" t="t" r="r" b="b"/>
              <a:pathLst>
                <a:path w="741679" h="969644">
                  <a:moveTo>
                    <a:pt x="31242" y="753618"/>
                  </a:moveTo>
                  <a:lnTo>
                    <a:pt x="30480" y="745998"/>
                  </a:lnTo>
                  <a:lnTo>
                    <a:pt x="24460" y="735228"/>
                  </a:lnTo>
                  <a:lnTo>
                    <a:pt x="16103" y="731393"/>
                  </a:lnTo>
                  <a:lnTo>
                    <a:pt x="7683" y="734110"/>
                  </a:lnTo>
                  <a:lnTo>
                    <a:pt x="1524" y="742950"/>
                  </a:lnTo>
                  <a:lnTo>
                    <a:pt x="0" y="745998"/>
                  </a:lnTo>
                  <a:lnTo>
                    <a:pt x="0" y="749808"/>
                  </a:lnTo>
                  <a:lnTo>
                    <a:pt x="0" y="757428"/>
                  </a:lnTo>
                  <a:lnTo>
                    <a:pt x="3048" y="764286"/>
                  </a:lnTo>
                  <a:lnTo>
                    <a:pt x="7620" y="768858"/>
                  </a:lnTo>
                  <a:lnTo>
                    <a:pt x="13716" y="771906"/>
                  </a:lnTo>
                  <a:lnTo>
                    <a:pt x="17526" y="771906"/>
                  </a:lnTo>
                  <a:lnTo>
                    <a:pt x="19812" y="771144"/>
                  </a:lnTo>
                  <a:lnTo>
                    <a:pt x="22860" y="768858"/>
                  </a:lnTo>
                  <a:lnTo>
                    <a:pt x="25146" y="766572"/>
                  </a:lnTo>
                  <a:lnTo>
                    <a:pt x="28194" y="764286"/>
                  </a:lnTo>
                  <a:lnTo>
                    <a:pt x="29718" y="761238"/>
                  </a:lnTo>
                  <a:lnTo>
                    <a:pt x="31242" y="753618"/>
                  </a:lnTo>
                  <a:close/>
                </a:path>
                <a:path w="741679" h="969644">
                  <a:moveTo>
                    <a:pt x="183642" y="14478"/>
                  </a:moveTo>
                  <a:lnTo>
                    <a:pt x="180594" y="7620"/>
                  </a:lnTo>
                  <a:lnTo>
                    <a:pt x="176022" y="3048"/>
                  </a:lnTo>
                  <a:lnTo>
                    <a:pt x="169164" y="0"/>
                  </a:lnTo>
                  <a:lnTo>
                    <a:pt x="166116" y="0"/>
                  </a:lnTo>
                  <a:lnTo>
                    <a:pt x="163068" y="762"/>
                  </a:lnTo>
                  <a:lnTo>
                    <a:pt x="160020" y="3048"/>
                  </a:lnTo>
                  <a:lnTo>
                    <a:pt x="156972" y="4572"/>
                  </a:lnTo>
                  <a:lnTo>
                    <a:pt x="155448" y="7620"/>
                  </a:lnTo>
                  <a:lnTo>
                    <a:pt x="153924" y="11430"/>
                  </a:lnTo>
                  <a:lnTo>
                    <a:pt x="152400" y="14478"/>
                  </a:lnTo>
                  <a:lnTo>
                    <a:pt x="152400" y="18288"/>
                  </a:lnTo>
                  <a:lnTo>
                    <a:pt x="152400" y="25908"/>
                  </a:lnTo>
                  <a:lnTo>
                    <a:pt x="155448" y="32766"/>
                  </a:lnTo>
                  <a:lnTo>
                    <a:pt x="160020" y="38100"/>
                  </a:lnTo>
                  <a:lnTo>
                    <a:pt x="166878" y="40386"/>
                  </a:lnTo>
                  <a:lnTo>
                    <a:pt x="169926" y="40386"/>
                  </a:lnTo>
                  <a:lnTo>
                    <a:pt x="183642" y="25908"/>
                  </a:lnTo>
                  <a:lnTo>
                    <a:pt x="183642" y="14478"/>
                  </a:lnTo>
                  <a:close/>
                </a:path>
                <a:path w="741679" h="969644">
                  <a:moveTo>
                    <a:pt x="207264" y="265938"/>
                  </a:moveTo>
                  <a:lnTo>
                    <a:pt x="200139" y="246214"/>
                  </a:lnTo>
                  <a:lnTo>
                    <a:pt x="186537" y="235902"/>
                  </a:lnTo>
                  <a:lnTo>
                    <a:pt x="170535" y="237375"/>
                  </a:lnTo>
                  <a:lnTo>
                    <a:pt x="156210" y="252984"/>
                  </a:lnTo>
                  <a:lnTo>
                    <a:pt x="153924" y="259080"/>
                  </a:lnTo>
                  <a:lnTo>
                    <a:pt x="153162" y="266700"/>
                  </a:lnTo>
                  <a:lnTo>
                    <a:pt x="153162" y="273558"/>
                  </a:lnTo>
                  <a:lnTo>
                    <a:pt x="153924" y="280416"/>
                  </a:lnTo>
                  <a:lnTo>
                    <a:pt x="165442" y="298399"/>
                  </a:lnTo>
                  <a:lnTo>
                    <a:pt x="180416" y="304203"/>
                  </a:lnTo>
                  <a:lnTo>
                    <a:pt x="195275" y="298107"/>
                  </a:lnTo>
                  <a:lnTo>
                    <a:pt x="206502" y="280416"/>
                  </a:lnTo>
                  <a:lnTo>
                    <a:pt x="207264" y="272796"/>
                  </a:lnTo>
                  <a:lnTo>
                    <a:pt x="207264" y="265938"/>
                  </a:lnTo>
                  <a:close/>
                </a:path>
                <a:path w="741679" h="969644">
                  <a:moveTo>
                    <a:pt x="256032" y="573786"/>
                  </a:moveTo>
                  <a:lnTo>
                    <a:pt x="252984" y="561594"/>
                  </a:lnTo>
                  <a:lnTo>
                    <a:pt x="245364" y="550926"/>
                  </a:lnTo>
                  <a:lnTo>
                    <a:pt x="241554" y="547116"/>
                  </a:lnTo>
                  <a:lnTo>
                    <a:pt x="235458" y="544830"/>
                  </a:lnTo>
                  <a:lnTo>
                    <a:pt x="230886" y="542544"/>
                  </a:lnTo>
                  <a:lnTo>
                    <a:pt x="224790" y="542544"/>
                  </a:lnTo>
                  <a:lnTo>
                    <a:pt x="220218" y="544830"/>
                  </a:lnTo>
                  <a:lnTo>
                    <a:pt x="214884" y="547116"/>
                  </a:lnTo>
                  <a:lnTo>
                    <a:pt x="210312" y="550926"/>
                  </a:lnTo>
                  <a:lnTo>
                    <a:pt x="207264" y="556260"/>
                  </a:lnTo>
                  <a:lnTo>
                    <a:pt x="203454" y="560832"/>
                  </a:lnTo>
                  <a:lnTo>
                    <a:pt x="200406" y="574548"/>
                  </a:lnTo>
                  <a:lnTo>
                    <a:pt x="200406" y="582168"/>
                  </a:lnTo>
                  <a:lnTo>
                    <a:pt x="201930" y="588264"/>
                  </a:lnTo>
                  <a:lnTo>
                    <a:pt x="212369" y="606958"/>
                  </a:lnTo>
                  <a:lnTo>
                    <a:pt x="228485" y="613029"/>
                  </a:lnTo>
                  <a:lnTo>
                    <a:pt x="244449" y="606717"/>
                  </a:lnTo>
                  <a:lnTo>
                    <a:pt x="254508" y="588264"/>
                  </a:lnTo>
                  <a:lnTo>
                    <a:pt x="256032" y="581406"/>
                  </a:lnTo>
                  <a:lnTo>
                    <a:pt x="256032" y="573786"/>
                  </a:lnTo>
                  <a:close/>
                </a:path>
                <a:path w="741679" h="969644">
                  <a:moveTo>
                    <a:pt x="387096" y="757428"/>
                  </a:moveTo>
                  <a:lnTo>
                    <a:pt x="386334" y="749808"/>
                  </a:lnTo>
                  <a:lnTo>
                    <a:pt x="380746" y="739571"/>
                  </a:lnTo>
                  <a:lnTo>
                    <a:pt x="372656" y="735215"/>
                  </a:lnTo>
                  <a:lnTo>
                    <a:pt x="364172" y="737209"/>
                  </a:lnTo>
                  <a:lnTo>
                    <a:pt x="357378" y="745998"/>
                  </a:lnTo>
                  <a:lnTo>
                    <a:pt x="355854" y="749808"/>
                  </a:lnTo>
                  <a:lnTo>
                    <a:pt x="355092" y="753618"/>
                  </a:lnTo>
                  <a:lnTo>
                    <a:pt x="355854" y="761238"/>
                  </a:lnTo>
                  <a:lnTo>
                    <a:pt x="358902" y="768096"/>
                  </a:lnTo>
                  <a:lnTo>
                    <a:pt x="364236" y="772668"/>
                  </a:lnTo>
                  <a:lnTo>
                    <a:pt x="369570" y="774192"/>
                  </a:lnTo>
                  <a:lnTo>
                    <a:pt x="372618" y="774192"/>
                  </a:lnTo>
                  <a:lnTo>
                    <a:pt x="378714" y="772668"/>
                  </a:lnTo>
                  <a:lnTo>
                    <a:pt x="383286" y="768096"/>
                  </a:lnTo>
                  <a:lnTo>
                    <a:pt x="384810" y="764286"/>
                  </a:lnTo>
                  <a:lnTo>
                    <a:pt x="386334" y="761238"/>
                  </a:lnTo>
                  <a:lnTo>
                    <a:pt x="387096" y="757428"/>
                  </a:lnTo>
                  <a:close/>
                </a:path>
                <a:path w="741679" h="969644">
                  <a:moveTo>
                    <a:pt x="412242" y="106680"/>
                  </a:moveTo>
                  <a:lnTo>
                    <a:pt x="404863" y="86690"/>
                  </a:lnTo>
                  <a:lnTo>
                    <a:pt x="390728" y="76263"/>
                  </a:lnTo>
                  <a:lnTo>
                    <a:pt x="374383" y="77812"/>
                  </a:lnTo>
                  <a:lnTo>
                    <a:pt x="360426" y="93726"/>
                  </a:lnTo>
                  <a:lnTo>
                    <a:pt x="358140" y="100584"/>
                  </a:lnTo>
                  <a:lnTo>
                    <a:pt x="357378" y="107442"/>
                  </a:lnTo>
                  <a:lnTo>
                    <a:pt x="357378" y="114300"/>
                  </a:lnTo>
                  <a:lnTo>
                    <a:pt x="358140" y="121158"/>
                  </a:lnTo>
                  <a:lnTo>
                    <a:pt x="369290" y="139382"/>
                  </a:lnTo>
                  <a:lnTo>
                    <a:pt x="384784" y="145491"/>
                  </a:lnTo>
                  <a:lnTo>
                    <a:pt x="400113" y="139433"/>
                  </a:lnTo>
                  <a:lnTo>
                    <a:pt x="410718" y="121158"/>
                  </a:lnTo>
                  <a:lnTo>
                    <a:pt x="412242" y="113538"/>
                  </a:lnTo>
                  <a:lnTo>
                    <a:pt x="412242" y="106680"/>
                  </a:lnTo>
                  <a:close/>
                </a:path>
                <a:path w="741679" h="969644">
                  <a:moveTo>
                    <a:pt x="445008" y="331470"/>
                  </a:moveTo>
                  <a:lnTo>
                    <a:pt x="440169" y="322046"/>
                  </a:lnTo>
                  <a:lnTo>
                    <a:pt x="432206" y="317855"/>
                  </a:lnTo>
                  <a:lnTo>
                    <a:pt x="423405" y="319506"/>
                  </a:lnTo>
                  <a:lnTo>
                    <a:pt x="416052" y="327660"/>
                  </a:lnTo>
                  <a:lnTo>
                    <a:pt x="415290" y="331470"/>
                  </a:lnTo>
                  <a:lnTo>
                    <a:pt x="414528" y="336042"/>
                  </a:lnTo>
                  <a:lnTo>
                    <a:pt x="415290" y="343662"/>
                  </a:lnTo>
                  <a:lnTo>
                    <a:pt x="417576" y="350520"/>
                  </a:lnTo>
                  <a:lnTo>
                    <a:pt x="422148" y="355854"/>
                  </a:lnTo>
                  <a:lnTo>
                    <a:pt x="429006" y="358140"/>
                  </a:lnTo>
                  <a:lnTo>
                    <a:pt x="432054" y="358140"/>
                  </a:lnTo>
                  <a:lnTo>
                    <a:pt x="435102" y="357378"/>
                  </a:lnTo>
                  <a:lnTo>
                    <a:pt x="437388" y="355092"/>
                  </a:lnTo>
                  <a:lnTo>
                    <a:pt x="440436" y="352806"/>
                  </a:lnTo>
                  <a:lnTo>
                    <a:pt x="441960" y="350520"/>
                  </a:lnTo>
                  <a:lnTo>
                    <a:pt x="445008" y="342900"/>
                  </a:lnTo>
                  <a:lnTo>
                    <a:pt x="445008" y="331470"/>
                  </a:lnTo>
                  <a:close/>
                </a:path>
                <a:path w="741679" h="969644">
                  <a:moveTo>
                    <a:pt x="483108" y="568452"/>
                  </a:moveTo>
                  <a:lnTo>
                    <a:pt x="481584" y="560070"/>
                  </a:lnTo>
                  <a:lnTo>
                    <a:pt x="479298" y="553974"/>
                  </a:lnTo>
                  <a:lnTo>
                    <a:pt x="474726" y="549402"/>
                  </a:lnTo>
                  <a:lnTo>
                    <a:pt x="468630" y="546354"/>
                  </a:lnTo>
                  <a:lnTo>
                    <a:pt x="465582" y="546354"/>
                  </a:lnTo>
                  <a:lnTo>
                    <a:pt x="451866" y="564642"/>
                  </a:lnTo>
                  <a:lnTo>
                    <a:pt x="452628" y="573024"/>
                  </a:lnTo>
                  <a:lnTo>
                    <a:pt x="455676" y="579882"/>
                  </a:lnTo>
                  <a:lnTo>
                    <a:pt x="459486" y="584454"/>
                  </a:lnTo>
                  <a:lnTo>
                    <a:pt x="466344" y="586740"/>
                  </a:lnTo>
                  <a:lnTo>
                    <a:pt x="469392" y="586740"/>
                  </a:lnTo>
                  <a:lnTo>
                    <a:pt x="472440" y="585216"/>
                  </a:lnTo>
                  <a:lnTo>
                    <a:pt x="474726" y="584454"/>
                  </a:lnTo>
                  <a:lnTo>
                    <a:pt x="477012" y="582168"/>
                  </a:lnTo>
                  <a:lnTo>
                    <a:pt x="479298" y="579120"/>
                  </a:lnTo>
                  <a:lnTo>
                    <a:pt x="480822" y="576072"/>
                  </a:lnTo>
                  <a:lnTo>
                    <a:pt x="481584" y="573024"/>
                  </a:lnTo>
                  <a:lnTo>
                    <a:pt x="483108" y="568452"/>
                  </a:lnTo>
                  <a:close/>
                </a:path>
                <a:path w="741679" h="969644">
                  <a:moveTo>
                    <a:pt x="497586" y="757428"/>
                  </a:moveTo>
                  <a:lnTo>
                    <a:pt x="496824" y="749046"/>
                  </a:lnTo>
                  <a:lnTo>
                    <a:pt x="491070" y="739101"/>
                  </a:lnTo>
                  <a:lnTo>
                    <a:pt x="483539" y="735203"/>
                  </a:lnTo>
                  <a:lnTo>
                    <a:pt x="475208" y="737273"/>
                  </a:lnTo>
                  <a:lnTo>
                    <a:pt x="467106" y="745236"/>
                  </a:lnTo>
                  <a:lnTo>
                    <a:pt x="466344" y="749046"/>
                  </a:lnTo>
                  <a:lnTo>
                    <a:pt x="466344" y="753618"/>
                  </a:lnTo>
                  <a:lnTo>
                    <a:pt x="466344" y="762000"/>
                  </a:lnTo>
                  <a:lnTo>
                    <a:pt x="469392" y="768096"/>
                  </a:lnTo>
                  <a:lnTo>
                    <a:pt x="474726" y="772668"/>
                  </a:lnTo>
                  <a:lnTo>
                    <a:pt x="480060" y="775716"/>
                  </a:lnTo>
                  <a:lnTo>
                    <a:pt x="483870" y="775716"/>
                  </a:lnTo>
                  <a:lnTo>
                    <a:pt x="486156" y="774192"/>
                  </a:lnTo>
                  <a:lnTo>
                    <a:pt x="489204" y="772668"/>
                  </a:lnTo>
                  <a:lnTo>
                    <a:pt x="492252" y="770382"/>
                  </a:lnTo>
                  <a:lnTo>
                    <a:pt x="494538" y="768096"/>
                  </a:lnTo>
                  <a:lnTo>
                    <a:pt x="496062" y="764286"/>
                  </a:lnTo>
                  <a:lnTo>
                    <a:pt x="496824" y="761238"/>
                  </a:lnTo>
                  <a:lnTo>
                    <a:pt x="497586" y="757428"/>
                  </a:lnTo>
                  <a:close/>
                </a:path>
                <a:path w="741679" h="969644">
                  <a:moveTo>
                    <a:pt x="522732" y="230886"/>
                  </a:moveTo>
                  <a:lnTo>
                    <a:pt x="521970" y="223266"/>
                  </a:lnTo>
                  <a:lnTo>
                    <a:pt x="518922" y="216408"/>
                  </a:lnTo>
                  <a:lnTo>
                    <a:pt x="514350" y="211074"/>
                  </a:lnTo>
                  <a:lnTo>
                    <a:pt x="507492" y="208788"/>
                  </a:lnTo>
                  <a:lnTo>
                    <a:pt x="504444" y="208788"/>
                  </a:lnTo>
                  <a:lnTo>
                    <a:pt x="502158" y="209550"/>
                  </a:lnTo>
                  <a:lnTo>
                    <a:pt x="499110" y="211074"/>
                  </a:lnTo>
                  <a:lnTo>
                    <a:pt x="496062" y="213360"/>
                  </a:lnTo>
                  <a:lnTo>
                    <a:pt x="494538" y="216408"/>
                  </a:lnTo>
                  <a:lnTo>
                    <a:pt x="492252" y="219456"/>
                  </a:lnTo>
                  <a:lnTo>
                    <a:pt x="491490" y="223266"/>
                  </a:lnTo>
                  <a:lnTo>
                    <a:pt x="490728" y="227838"/>
                  </a:lnTo>
                  <a:lnTo>
                    <a:pt x="491490" y="235458"/>
                  </a:lnTo>
                  <a:lnTo>
                    <a:pt x="494538" y="242316"/>
                  </a:lnTo>
                  <a:lnTo>
                    <a:pt x="499110" y="246888"/>
                  </a:lnTo>
                  <a:lnTo>
                    <a:pt x="505206" y="249174"/>
                  </a:lnTo>
                  <a:lnTo>
                    <a:pt x="508254" y="249174"/>
                  </a:lnTo>
                  <a:lnTo>
                    <a:pt x="521970" y="235458"/>
                  </a:lnTo>
                  <a:lnTo>
                    <a:pt x="522732" y="230886"/>
                  </a:lnTo>
                  <a:close/>
                </a:path>
                <a:path w="741679" h="969644">
                  <a:moveTo>
                    <a:pt x="532638" y="929640"/>
                  </a:moveTo>
                  <a:lnTo>
                    <a:pt x="524738" y="910272"/>
                  </a:lnTo>
                  <a:lnTo>
                    <a:pt x="510971" y="899985"/>
                  </a:lnTo>
                  <a:lnTo>
                    <a:pt x="495071" y="901471"/>
                  </a:lnTo>
                  <a:lnTo>
                    <a:pt x="480822" y="917448"/>
                  </a:lnTo>
                  <a:lnTo>
                    <a:pt x="478536" y="923544"/>
                  </a:lnTo>
                  <a:lnTo>
                    <a:pt x="477774" y="931164"/>
                  </a:lnTo>
                  <a:lnTo>
                    <a:pt x="477774" y="938022"/>
                  </a:lnTo>
                  <a:lnTo>
                    <a:pt x="478536" y="944880"/>
                  </a:lnTo>
                  <a:lnTo>
                    <a:pt x="489851" y="963002"/>
                  </a:lnTo>
                  <a:lnTo>
                    <a:pt x="505244" y="969149"/>
                  </a:lnTo>
                  <a:lnTo>
                    <a:pt x="520420" y="963168"/>
                  </a:lnTo>
                  <a:lnTo>
                    <a:pt x="531114" y="944880"/>
                  </a:lnTo>
                  <a:lnTo>
                    <a:pt x="532638" y="937260"/>
                  </a:lnTo>
                  <a:lnTo>
                    <a:pt x="532638" y="929640"/>
                  </a:lnTo>
                  <a:close/>
                </a:path>
                <a:path w="741679" h="969644">
                  <a:moveTo>
                    <a:pt x="612648" y="67818"/>
                  </a:moveTo>
                  <a:lnTo>
                    <a:pt x="606298" y="51168"/>
                  </a:lnTo>
                  <a:lnTo>
                    <a:pt x="594893" y="41084"/>
                  </a:lnTo>
                  <a:lnTo>
                    <a:pt x="580542" y="39598"/>
                  </a:lnTo>
                  <a:lnTo>
                    <a:pt x="565404" y="48768"/>
                  </a:lnTo>
                  <a:lnTo>
                    <a:pt x="562356" y="54102"/>
                  </a:lnTo>
                  <a:lnTo>
                    <a:pt x="557784" y="67056"/>
                  </a:lnTo>
                  <a:lnTo>
                    <a:pt x="557784" y="81534"/>
                  </a:lnTo>
                  <a:lnTo>
                    <a:pt x="562356" y="92964"/>
                  </a:lnTo>
                  <a:lnTo>
                    <a:pt x="569976" y="103632"/>
                  </a:lnTo>
                  <a:lnTo>
                    <a:pt x="574548" y="107442"/>
                  </a:lnTo>
                  <a:lnTo>
                    <a:pt x="585216" y="110490"/>
                  </a:lnTo>
                  <a:lnTo>
                    <a:pt x="595884" y="107442"/>
                  </a:lnTo>
                  <a:lnTo>
                    <a:pt x="605028" y="99822"/>
                  </a:lnTo>
                  <a:lnTo>
                    <a:pt x="608838" y="93726"/>
                  </a:lnTo>
                  <a:lnTo>
                    <a:pt x="612648" y="81534"/>
                  </a:lnTo>
                  <a:lnTo>
                    <a:pt x="612648" y="67818"/>
                  </a:lnTo>
                  <a:close/>
                </a:path>
                <a:path w="741679" h="969644">
                  <a:moveTo>
                    <a:pt x="699516" y="339852"/>
                  </a:moveTo>
                  <a:lnTo>
                    <a:pt x="696468" y="332994"/>
                  </a:lnTo>
                  <a:lnTo>
                    <a:pt x="691896" y="327660"/>
                  </a:lnTo>
                  <a:lnTo>
                    <a:pt x="685800" y="325374"/>
                  </a:lnTo>
                  <a:lnTo>
                    <a:pt x="681990" y="325374"/>
                  </a:lnTo>
                  <a:lnTo>
                    <a:pt x="678942" y="326136"/>
                  </a:lnTo>
                  <a:lnTo>
                    <a:pt x="675894" y="328422"/>
                  </a:lnTo>
                  <a:lnTo>
                    <a:pt x="672846" y="329946"/>
                  </a:lnTo>
                  <a:lnTo>
                    <a:pt x="669798" y="336042"/>
                  </a:lnTo>
                  <a:lnTo>
                    <a:pt x="668274" y="339852"/>
                  </a:lnTo>
                  <a:lnTo>
                    <a:pt x="668274" y="342900"/>
                  </a:lnTo>
                  <a:lnTo>
                    <a:pt x="668274" y="351282"/>
                  </a:lnTo>
                  <a:lnTo>
                    <a:pt x="671322" y="358140"/>
                  </a:lnTo>
                  <a:lnTo>
                    <a:pt x="679538" y="364464"/>
                  </a:lnTo>
                  <a:lnTo>
                    <a:pt x="687616" y="364756"/>
                  </a:lnTo>
                  <a:lnTo>
                    <a:pt x="694588" y="360032"/>
                  </a:lnTo>
                  <a:lnTo>
                    <a:pt x="699516" y="351282"/>
                  </a:lnTo>
                  <a:lnTo>
                    <a:pt x="699516" y="339852"/>
                  </a:lnTo>
                  <a:close/>
                </a:path>
                <a:path w="741679" h="969644">
                  <a:moveTo>
                    <a:pt x="741426" y="161544"/>
                  </a:moveTo>
                  <a:lnTo>
                    <a:pt x="739902" y="153924"/>
                  </a:lnTo>
                  <a:lnTo>
                    <a:pt x="735076" y="142760"/>
                  </a:lnTo>
                  <a:lnTo>
                    <a:pt x="726960" y="138544"/>
                  </a:lnTo>
                  <a:lnTo>
                    <a:pt x="718261" y="141071"/>
                  </a:lnTo>
                  <a:lnTo>
                    <a:pt x="711708" y="150114"/>
                  </a:lnTo>
                  <a:lnTo>
                    <a:pt x="710184" y="153924"/>
                  </a:lnTo>
                  <a:lnTo>
                    <a:pt x="709422" y="157734"/>
                  </a:lnTo>
                  <a:lnTo>
                    <a:pt x="710184" y="165354"/>
                  </a:lnTo>
                  <a:lnTo>
                    <a:pt x="713232" y="172212"/>
                  </a:lnTo>
                  <a:lnTo>
                    <a:pt x="717804" y="176784"/>
                  </a:lnTo>
                  <a:lnTo>
                    <a:pt x="723900" y="179070"/>
                  </a:lnTo>
                  <a:lnTo>
                    <a:pt x="727710" y="179070"/>
                  </a:lnTo>
                  <a:lnTo>
                    <a:pt x="739902" y="165354"/>
                  </a:lnTo>
                  <a:lnTo>
                    <a:pt x="741426" y="16154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300466" y="1991867"/>
              <a:ext cx="140207" cy="180593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8254746" y="1998725"/>
              <a:ext cx="13970" cy="16510"/>
            </a:xfrm>
            <a:custGeom>
              <a:avLst/>
              <a:gdLst/>
              <a:ahLst/>
              <a:cxnLst/>
              <a:rect l="l" t="t" r="r" b="b"/>
              <a:pathLst>
                <a:path w="13970" h="16510">
                  <a:moveTo>
                    <a:pt x="13716" y="9144"/>
                  </a:moveTo>
                  <a:lnTo>
                    <a:pt x="13716" y="6096"/>
                  </a:lnTo>
                  <a:lnTo>
                    <a:pt x="12954" y="3810"/>
                  </a:lnTo>
                  <a:lnTo>
                    <a:pt x="10668" y="762"/>
                  </a:lnTo>
                  <a:lnTo>
                    <a:pt x="7620" y="0"/>
                  </a:lnTo>
                  <a:lnTo>
                    <a:pt x="5334" y="0"/>
                  </a:lnTo>
                  <a:lnTo>
                    <a:pt x="3048" y="762"/>
                  </a:lnTo>
                  <a:lnTo>
                    <a:pt x="762" y="3810"/>
                  </a:lnTo>
                  <a:lnTo>
                    <a:pt x="0" y="6858"/>
                  </a:lnTo>
                  <a:lnTo>
                    <a:pt x="0" y="9906"/>
                  </a:lnTo>
                  <a:lnTo>
                    <a:pt x="762" y="12954"/>
                  </a:lnTo>
                  <a:lnTo>
                    <a:pt x="3810" y="14478"/>
                  </a:lnTo>
                  <a:lnTo>
                    <a:pt x="5334" y="16002"/>
                  </a:lnTo>
                  <a:lnTo>
                    <a:pt x="9144" y="16002"/>
                  </a:lnTo>
                  <a:lnTo>
                    <a:pt x="11430" y="14478"/>
                  </a:lnTo>
                  <a:lnTo>
                    <a:pt x="12954" y="12954"/>
                  </a:lnTo>
                  <a:lnTo>
                    <a:pt x="13716" y="9144"/>
                  </a:lnTo>
                  <a:close/>
                </a:path>
              </a:pathLst>
            </a:custGeom>
            <a:solidFill>
              <a:srgbClr val="C1CC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8172450" y="2002535"/>
              <a:ext cx="805815" cy="1187450"/>
            </a:xfrm>
            <a:custGeom>
              <a:avLst/>
              <a:gdLst/>
              <a:ahLst/>
              <a:cxnLst/>
              <a:rect l="l" t="t" r="r" b="b"/>
              <a:pathLst>
                <a:path w="805815" h="1187450">
                  <a:moveTo>
                    <a:pt x="86410" y="7543"/>
                  </a:moveTo>
                  <a:lnTo>
                    <a:pt x="86334" y="6261"/>
                  </a:lnTo>
                  <a:lnTo>
                    <a:pt x="84924" y="4787"/>
                  </a:lnTo>
                  <a:lnTo>
                    <a:pt x="86410" y="7543"/>
                  </a:lnTo>
                  <a:close/>
                </a:path>
                <a:path w="805815" h="1187450">
                  <a:moveTo>
                    <a:pt x="92202" y="2286"/>
                  </a:moveTo>
                  <a:lnTo>
                    <a:pt x="89916" y="0"/>
                  </a:lnTo>
                  <a:lnTo>
                    <a:pt x="86868" y="0"/>
                  </a:lnTo>
                  <a:lnTo>
                    <a:pt x="86106" y="1524"/>
                  </a:lnTo>
                  <a:lnTo>
                    <a:pt x="86334" y="6261"/>
                  </a:lnTo>
                  <a:lnTo>
                    <a:pt x="88392" y="8382"/>
                  </a:lnTo>
                  <a:lnTo>
                    <a:pt x="89916" y="8382"/>
                  </a:lnTo>
                  <a:lnTo>
                    <a:pt x="90678" y="6858"/>
                  </a:lnTo>
                  <a:lnTo>
                    <a:pt x="90678" y="6096"/>
                  </a:lnTo>
                  <a:lnTo>
                    <a:pt x="92202" y="4572"/>
                  </a:lnTo>
                  <a:lnTo>
                    <a:pt x="92202" y="2286"/>
                  </a:lnTo>
                  <a:close/>
                </a:path>
                <a:path w="805815" h="1187450">
                  <a:moveTo>
                    <a:pt x="805510" y="386435"/>
                  </a:moveTo>
                  <a:lnTo>
                    <a:pt x="805192" y="337451"/>
                  </a:lnTo>
                  <a:lnTo>
                    <a:pt x="804164" y="288493"/>
                  </a:lnTo>
                  <a:lnTo>
                    <a:pt x="799338" y="142494"/>
                  </a:lnTo>
                  <a:lnTo>
                    <a:pt x="796290" y="107442"/>
                  </a:lnTo>
                  <a:lnTo>
                    <a:pt x="735393" y="126568"/>
                  </a:lnTo>
                  <a:lnTo>
                    <a:pt x="684034" y="141655"/>
                  </a:lnTo>
                  <a:lnTo>
                    <a:pt x="632307" y="155435"/>
                  </a:lnTo>
                  <a:lnTo>
                    <a:pt x="580186" y="167614"/>
                  </a:lnTo>
                  <a:lnTo>
                    <a:pt x="527672" y="177876"/>
                  </a:lnTo>
                  <a:lnTo>
                    <a:pt x="474726" y="185928"/>
                  </a:lnTo>
                  <a:lnTo>
                    <a:pt x="429006" y="188214"/>
                  </a:lnTo>
                  <a:lnTo>
                    <a:pt x="379349" y="188315"/>
                  </a:lnTo>
                  <a:lnTo>
                    <a:pt x="329552" y="187198"/>
                  </a:lnTo>
                  <a:lnTo>
                    <a:pt x="279742" y="184962"/>
                  </a:lnTo>
                  <a:lnTo>
                    <a:pt x="230047" y="181724"/>
                  </a:lnTo>
                  <a:lnTo>
                    <a:pt x="180594" y="177546"/>
                  </a:lnTo>
                  <a:lnTo>
                    <a:pt x="174498" y="177546"/>
                  </a:lnTo>
                  <a:lnTo>
                    <a:pt x="179832" y="224028"/>
                  </a:lnTo>
                  <a:lnTo>
                    <a:pt x="183730" y="277799"/>
                  </a:lnTo>
                  <a:lnTo>
                    <a:pt x="186855" y="329552"/>
                  </a:lnTo>
                  <a:lnTo>
                    <a:pt x="188760" y="379691"/>
                  </a:lnTo>
                  <a:lnTo>
                    <a:pt x="188950" y="428663"/>
                  </a:lnTo>
                  <a:lnTo>
                    <a:pt x="186969" y="476885"/>
                  </a:lnTo>
                  <a:lnTo>
                    <a:pt x="182333" y="524776"/>
                  </a:lnTo>
                  <a:lnTo>
                    <a:pt x="174599" y="572782"/>
                  </a:lnTo>
                  <a:lnTo>
                    <a:pt x="163271" y="621296"/>
                  </a:lnTo>
                  <a:lnTo>
                    <a:pt x="147904" y="670775"/>
                  </a:lnTo>
                  <a:lnTo>
                    <a:pt x="128016" y="721614"/>
                  </a:lnTo>
                  <a:lnTo>
                    <a:pt x="79336" y="829157"/>
                  </a:lnTo>
                  <a:lnTo>
                    <a:pt x="55397" y="877036"/>
                  </a:lnTo>
                  <a:lnTo>
                    <a:pt x="30226" y="924356"/>
                  </a:lnTo>
                  <a:lnTo>
                    <a:pt x="4572" y="970026"/>
                  </a:lnTo>
                  <a:lnTo>
                    <a:pt x="762" y="976122"/>
                  </a:lnTo>
                  <a:lnTo>
                    <a:pt x="0" y="977646"/>
                  </a:lnTo>
                  <a:lnTo>
                    <a:pt x="39154" y="1008621"/>
                  </a:lnTo>
                  <a:lnTo>
                    <a:pt x="79019" y="1033932"/>
                  </a:lnTo>
                  <a:lnTo>
                    <a:pt x="121818" y="1056894"/>
                  </a:lnTo>
                  <a:lnTo>
                    <a:pt x="165989" y="1076972"/>
                  </a:lnTo>
                  <a:lnTo>
                    <a:pt x="209981" y="1093660"/>
                  </a:lnTo>
                  <a:lnTo>
                    <a:pt x="289560" y="1117854"/>
                  </a:lnTo>
                  <a:lnTo>
                    <a:pt x="374116" y="1140371"/>
                  </a:lnTo>
                  <a:lnTo>
                    <a:pt x="422236" y="1152448"/>
                  </a:lnTo>
                  <a:lnTo>
                    <a:pt x="566928" y="1187196"/>
                  </a:lnTo>
                  <a:lnTo>
                    <a:pt x="570738" y="1187196"/>
                  </a:lnTo>
                  <a:lnTo>
                    <a:pt x="572262" y="1183386"/>
                  </a:lnTo>
                  <a:lnTo>
                    <a:pt x="579120" y="1171956"/>
                  </a:lnTo>
                  <a:lnTo>
                    <a:pt x="604418" y="1125105"/>
                  </a:lnTo>
                  <a:lnTo>
                    <a:pt x="628904" y="1077417"/>
                  </a:lnTo>
                  <a:lnTo>
                    <a:pt x="652462" y="1029030"/>
                  </a:lnTo>
                  <a:lnTo>
                    <a:pt x="674992" y="980097"/>
                  </a:lnTo>
                  <a:lnTo>
                    <a:pt x="696379" y="930744"/>
                  </a:lnTo>
                  <a:lnTo>
                    <a:pt x="716521" y="881126"/>
                  </a:lnTo>
                  <a:lnTo>
                    <a:pt x="735330" y="831342"/>
                  </a:lnTo>
                  <a:lnTo>
                    <a:pt x="752094" y="778764"/>
                  </a:lnTo>
                  <a:lnTo>
                    <a:pt x="767334" y="724662"/>
                  </a:lnTo>
                  <a:lnTo>
                    <a:pt x="778852" y="677316"/>
                  </a:lnTo>
                  <a:lnTo>
                    <a:pt x="787933" y="629539"/>
                  </a:lnTo>
                  <a:lnTo>
                    <a:pt x="794842" y="581380"/>
                  </a:lnTo>
                  <a:lnTo>
                    <a:pt x="799795" y="532930"/>
                  </a:lnTo>
                  <a:lnTo>
                    <a:pt x="803071" y="484251"/>
                  </a:lnTo>
                  <a:lnTo>
                    <a:pt x="804887" y="435394"/>
                  </a:lnTo>
                  <a:lnTo>
                    <a:pt x="805510" y="38643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8202930" y="2145791"/>
              <a:ext cx="748665" cy="1004569"/>
            </a:xfrm>
            <a:custGeom>
              <a:avLst/>
              <a:gdLst/>
              <a:ahLst/>
              <a:cxnLst/>
              <a:rect l="l" t="t" r="r" b="b"/>
              <a:pathLst>
                <a:path w="748665" h="1004569">
                  <a:moveTo>
                    <a:pt x="748283" y="257556"/>
                  </a:moveTo>
                  <a:lnTo>
                    <a:pt x="748283" y="184404"/>
                  </a:lnTo>
                  <a:lnTo>
                    <a:pt x="747521" y="121920"/>
                  </a:lnTo>
                  <a:lnTo>
                    <a:pt x="745235" y="70866"/>
                  </a:lnTo>
                  <a:lnTo>
                    <a:pt x="742949" y="32766"/>
                  </a:lnTo>
                  <a:lnTo>
                    <a:pt x="739901" y="0"/>
                  </a:lnTo>
                  <a:lnTo>
                    <a:pt x="731519" y="3048"/>
                  </a:lnTo>
                  <a:lnTo>
                    <a:pt x="684677" y="17695"/>
                  </a:lnTo>
                  <a:lnTo>
                    <a:pt x="636732" y="31817"/>
                  </a:lnTo>
                  <a:lnTo>
                    <a:pt x="588087" y="44958"/>
                  </a:lnTo>
                  <a:lnTo>
                    <a:pt x="539143" y="56658"/>
                  </a:lnTo>
                  <a:lnTo>
                    <a:pt x="490300" y="66463"/>
                  </a:lnTo>
                  <a:lnTo>
                    <a:pt x="441959" y="73914"/>
                  </a:lnTo>
                  <a:lnTo>
                    <a:pt x="399287" y="76200"/>
                  </a:lnTo>
                  <a:lnTo>
                    <a:pt x="353303" y="76047"/>
                  </a:lnTo>
                  <a:lnTo>
                    <a:pt x="306953" y="74989"/>
                  </a:lnTo>
                  <a:lnTo>
                    <a:pt x="260507" y="73017"/>
                  </a:lnTo>
                  <a:lnTo>
                    <a:pt x="214234" y="70122"/>
                  </a:lnTo>
                  <a:lnTo>
                    <a:pt x="168401" y="66294"/>
                  </a:lnTo>
                  <a:lnTo>
                    <a:pt x="163829" y="65532"/>
                  </a:lnTo>
                  <a:lnTo>
                    <a:pt x="162305" y="65532"/>
                  </a:lnTo>
                  <a:lnTo>
                    <a:pt x="167639" y="109728"/>
                  </a:lnTo>
                  <a:lnTo>
                    <a:pt x="171764" y="162394"/>
                  </a:lnTo>
                  <a:lnTo>
                    <a:pt x="174820" y="214706"/>
                  </a:lnTo>
                  <a:lnTo>
                    <a:pt x="176250" y="266652"/>
                  </a:lnTo>
                  <a:lnTo>
                    <a:pt x="175501" y="318219"/>
                  </a:lnTo>
                  <a:lnTo>
                    <a:pt x="172017" y="369396"/>
                  </a:lnTo>
                  <a:lnTo>
                    <a:pt x="165243" y="420172"/>
                  </a:lnTo>
                  <a:lnTo>
                    <a:pt x="154625" y="470535"/>
                  </a:lnTo>
                  <a:lnTo>
                    <a:pt x="139607" y="520473"/>
                  </a:lnTo>
                  <a:lnTo>
                    <a:pt x="119633" y="569976"/>
                  </a:lnTo>
                  <a:lnTo>
                    <a:pt x="94487" y="627126"/>
                  </a:lnTo>
                  <a:lnTo>
                    <a:pt x="73891" y="671160"/>
                  </a:lnTo>
                  <a:lnTo>
                    <a:pt x="51920" y="715213"/>
                  </a:lnTo>
                  <a:lnTo>
                    <a:pt x="28754" y="758656"/>
                  </a:lnTo>
                  <a:lnTo>
                    <a:pt x="4571" y="800862"/>
                  </a:lnTo>
                  <a:lnTo>
                    <a:pt x="1523" y="806958"/>
                  </a:lnTo>
                  <a:lnTo>
                    <a:pt x="0" y="809244"/>
                  </a:lnTo>
                  <a:lnTo>
                    <a:pt x="1523" y="810006"/>
                  </a:lnTo>
                  <a:lnTo>
                    <a:pt x="3809" y="812292"/>
                  </a:lnTo>
                  <a:lnTo>
                    <a:pt x="39621" y="840042"/>
                  </a:lnTo>
                  <a:lnTo>
                    <a:pt x="78006" y="864203"/>
                  </a:lnTo>
                  <a:lnTo>
                    <a:pt x="118373" y="885156"/>
                  </a:lnTo>
                  <a:lnTo>
                    <a:pt x="160132" y="903285"/>
                  </a:lnTo>
                  <a:lnTo>
                    <a:pt x="202692" y="918972"/>
                  </a:lnTo>
                  <a:lnTo>
                    <a:pt x="268986" y="939546"/>
                  </a:lnTo>
                  <a:lnTo>
                    <a:pt x="370569" y="965780"/>
                  </a:lnTo>
                  <a:lnTo>
                    <a:pt x="421434" y="978596"/>
                  </a:lnTo>
                  <a:lnTo>
                    <a:pt x="472397" y="990988"/>
                  </a:lnTo>
                  <a:lnTo>
                    <a:pt x="530351" y="1004316"/>
                  </a:lnTo>
                  <a:lnTo>
                    <a:pt x="533399" y="1000506"/>
                  </a:lnTo>
                  <a:lnTo>
                    <a:pt x="538733" y="989838"/>
                  </a:lnTo>
                  <a:lnTo>
                    <a:pt x="562074" y="946796"/>
                  </a:lnTo>
                  <a:lnTo>
                    <a:pt x="584783" y="902392"/>
                  </a:lnTo>
                  <a:lnTo>
                    <a:pt x="606708" y="856994"/>
                  </a:lnTo>
                  <a:lnTo>
                    <a:pt x="627696" y="810971"/>
                  </a:lnTo>
                  <a:lnTo>
                    <a:pt x="647595" y="764692"/>
                  </a:lnTo>
                  <a:lnTo>
                    <a:pt x="666252" y="718527"/>
                  </a:lnTo>
                  <a:lnTo>
                    <a:pt x="683513" y="672846"/>
                  </a:lnTo>
                  <a:lnTo>
                    <a:pt x="699515" y="623316"/>
                  </a:lnTo>
                  <a:lnTo>
                    <a:pt x="713993" y="573786"/>
                  </a:lnTo>
                  <a:lnTo>
                    <a:pt x="726185" y="525018"/>
                  </a:lnTo>
                  <a:lnTo>
                    <a:pt x="735329" y="476250"/>
                  </a:lnTo>
                  <a:lnTo>
                    <a:pt x="739901" y="428244"/>
                  </a:lnTo>
                  <a:lnTo>
                    <a:pt x="745235" y="339090"/>
                  </a:lnTo>
                  <a:lnTo>
                    <a:pt x="748283" y="2575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8166354" y="1901951"/>
              <a:ext cx="541020" cy="731520"/>
            </a:xfrm>
            <a:custGeom>
              <a:avLst/>
              <a:gdLst/>
              <a:ahLst/>
              <a:cxnLst/>
              <a:rect l="l" t="t" r="r" b="b"/>
              <a:pathLst>
                <a:path w="541020" h="731519">
                  <a:moveTo>
                    <a:pt x="13716" y="718566"/>
                  </a:moveTo>
                  <a:lnTo>
                    <a:pt x="11430" y="715518"/>
                  </a:lnTo>
                  <a:lnTo>
                    <a:pt x="9906" y="713232"/>
                  </a:lnTo>
                  <a:lnTo>
                    <a:pt x="6858" y="713232"/>
                  </a:lnTo>
                  <a:lnTo>
                    <a:pt x="3810" y="713994"/>
                  </a:lnTo>
                  <a:lnTo>
                    <a:pt x="2286" y="716280"/>
                  </a:lnTo>
                  <a:lnTo>
                    <a:pt x="0" y="719328"/>
                  </a:lnTo>
                  <a:lnTo>
                    <a:pt x="0" y="723900"/>
                  </a:lnTo>
                  <a:lnTo>
                    <a:pt x="762" y="726186"/>
                  </a:lnTo>
                  <a:lnTo>
                    <a:pt x="2286" y="729996"/>
                  </a:lnTo>
                  <a:lnTo>
                    <a:pt x="4572" y="730758"/>
                  </a:lnTo>
                  <a:lnTo>
                    <a:pt x="7620" y="731520"/>
                  </a:lnTo>
                  <a:lnTo>
                    <a:pt x="9906" y="730758"/>
                  </a:lnTo>
                  <a:lnTo>
                    <a:pt x="12192" y="729234"/>
                  </a:lnTo>
                  <a:lnTo>
                    <a:pt x="13716" y="725424"/>
                  </a:lnTo>
                  <a:lnTo>
                    <a:pt x="13716" y="718566"/>
                  </a:lnTo>
                  <a:close/>
                </a:path>
                <a:path w="541020" h="731519">
                  <a:moveTo>
                    <a:pt x="493776" y="344424"/>
                  </a:moveTo>
                  <a:lnTo>
                    <a:pt x="493090" y="349173"/>
                  </a:lnTo>
                  <a:lnTo>
                    <a:pt x="493776" y="346710"/>
                  </a:lnTo>
                  <a:lnTo>
                    <a:pt x="493776" y="344424"/>
                  </a:lnTo>
                  <a:close/>
                </a:path>
                <a:path w="541020" h="731519">
                  <a:moveTo>
                    <a:pt x="527888" y="443649"/>
                  </a:moveTo>
                  <a:lnTo>
                    <a:pt x="526592" y="440156"/>
                  </a:lnTo>
                  <a:lnTo>
                    <a:pt x="521208" y="435102"/>
                  </a:lnTo>
                  <a:lnTo>
                    <a:pt x="519684" y="434340"/>
                  </a:lnTo>
                  <a:lnTo>
                    <a:pt x="518922" y="432816"/>
                  </a:lnTo>
                  <a:lnTo>
                    <a:pt x="502462" y="418211"/>
                  </a:lnTo>
                  <a:lnTo>
                    <a:pt x="494855" y="396113"/>
                  </a:lnTo>
                  <a:lnTo>
                    <a:pt x="492798" y="371602"/>
                  </a:lnTo>
                  <a:lnTo>
                    <a:pt x="493014" y="349758"/>
                  </a:lnTo>
                  <a:lnTo>
                    <a:pt x="493090" y="349173"/>
                  </a:lnTo>
                  <a:lnTo>
                    <a:pt x="489394" y="362597"/>
                  </a:lnTo>
                  <a:lnTo>
                    <a:pt x="483235" y="377609"/>
                  </a:lnTo>
                  <a:lnTo>
                    <a:pt x="477012" y="393166"/>
                  </a:lnTo>
                  <a:lnTo>
                    <a:pt x="472440" y="410718"/>
                  </a:lnTo>
                  <a:lnTo>
                    <a:pt x="471678" y="413766"/>
                  </a:lnTo>
                  <a:lnTo>
                    <a:pt x="483108" y="401574"/>
                  </a:lnTo>
                  <a:lnTo>
                    <a:pt x="483870" y="406146"/>
                  </a:lnTo>
                  <a:lnTo>
                    <a:pt x="500634" y="441960"/>
                  </a:lnTo>
                  <a:lnTo>
                    <a:pt x="510540" y="447294"/>
                  </a:lnTo>
                  <a:lnTo>
                    <a:pt x="515112" y="449580"/>
                  </a:lnTo>
                  <a:lnTo>
                    <a:pt x="518922" y="451866"/>
                  </a:lnTo>
                  <a:lnTo>
                    <a:pt x="521970" y="452628"/>
                  </a:lnTo>
                  <a:lnTo>
                    <a:pt x="523494" y="454152"/>
                  </a:lnTo>
                  <a:lnTo>
                    <a:pt x="525018" y="454152"/>
                  </a:lnTo>
                  <a:lnTo>
                    <a:pt x="525018" y="453390"/>
                  </a:lnTo>
                  <a:lnTo>
                    <a:pt x="527888" y="443649"/>
                  </a:lnTo>
                  <a:close/>
                </a:path>
                <a:path w="541020" h="731519">
                  <a:moveTo>
                    <a:pt x="541020" y="280416"/>
                  </a:moveTo>
                  <a:lnTo>
                    <a:pt x="526542" y="249936"/>
                  </a:lnTo>
                  <a:lnTo>
                    <a:pt x="528828" y="247650"/>
                  </a:lnTo>
                  <a:lnTo>
                    <a:pt x="535051" y="238277"/>
                  </a:lnTo>
                  <a:lnTo>
                    <a:pt x="535482" y="229971"/>
                  </a:lnTo>
                  <a:lnTo>
                    <a:pt x="531812" y="221932"/>
                  </a:lnTo>
                  <a:lnTo>
                    <a:pt x="525780" y="213360"/>
                  </a:lnTo>
                  <a:lnTo>
                    <a:pt x="525018" y="212598"/>
                  </a:lnTo>
                  <a:lnTo>
                    <a:pt x="524878" y="212598"/>
                  </a:lnTo>
                  <a:lnTo>
                    <a:pt x="524878" y="232498"/>
                  </a:lnTo>
                  <a:lnTo>
                    <a:pt x="519811" y="238010"/>
                  </a:lnTo>
                  <a:lnTo>
                    <a:pt x="513727" y="235572"/>
                  </a:lnTo>
                  <a:lnTo>
                    <a:pt x="513588" y="223266"/>
                  </a:lnTo>
                  <a:lnTo>
                    <a:pt x="515112" y="222504"/>
                  </a:lnTo>
                  <a:lnTo>
                    <a:pt x="515112" y="223266"/>
                  </a:lnTo>
                  <a:lnTo>
                    <a:pt x="515874" y="225552"/>
                  </a:lnTo>
                  <a:lnTo>
                    <a:pt x="517398" y="227838"/>
                  </a:lnTo>
                  <a:lnTo>
                    <a:pt x="518922" y="227838"/>
                  </a:lnTo>
                  <a:lnTo>
                    <a:pt x="521208" y="225552"/>
                  </a:lnTo>
                  <a:lnTo>
                    <a:pt x="521208" y="223266"/>
                  </a:lnTo>
                  <a:lnTo>
                    <a:pt x="521970" y="222504"/>
                  </a:lnTo>
                  <a:lnTo>
                    <a:pt x="521970" y="220980"/>
                  </a:lnTo>
                  <a:lnTo>
                    <a:pt x="524878" y="232498"/>
                  </a:lnTo>
                  <a:lnTo>
                    <a:pt x="524878" y="212598"/>
                  </a:lnTo>
                  <a:lnTo>
                    <a:pt x="521970" y="212598"/>
                  </a:lnTo>
                  <a:lnTo>
                    <a:pt x="521970" y="0"/>
                  </a:lnTo>
                  <a:lnTo>
                    <a:pt x="513588" y="212598"/>
                  </a:lnTo>
                  <a:lnTo>
                    <a:pt x="512064" y="212598"/>
                  </a:lnTo>
                  <a:lnTo>
                    <a:pt x="508254" y="214884"/>
                  </a:lnTo>
                  <a:lnTo>
                    <a:pt x="505968" y="220218"/>
                  </a:lnTo>
                  <a:lnTo>
                    <a:pt x="505968" y="230124"/>
                  </a:lnTo>
                  <a:lnTo>
                    <a:pt x="508254" y="240030"/>
                  </a:lnTo>
                  <a:lnTo>
                    <a:pt x="511302" y="246888"/>
                  </a:lnTo>
                  <a:lnTo>
                    <a:pt x="513588" y="248602"/>
                  </a:lnTo>
                  <a:lnTo>
                    <a:pt x="514350" y="249174"/>
                  </a:lnTo>
                  <a:lnTo>
                    <a:pt x="515112" y="249936"/>
                  </a:lnTo>
                  <a:lnTo>
                    <a:pt x="524878" y="278561"/>
                  </a:lnTo>
                  <a:lnTo>
                    <a:pt x="525780" y="281178"/>
                  </a:lnTo>
                  <a:lnTo>
                    <a:pt x="526542" y="281139"/>
                  </a:lnTo>
                  <a:lnTo>
                    <a:pt x="541020" y="28041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8168640" y="2619755"/>
              <a:ext cx="8890" cy="10160"/>
            </a:xfrm>
            <a:custGeom>
              <a:avLst/>
              <a:gdLst/>
              <a:ahLst/>
              <a:cxnLst/>
              <a:rect l="l" t="t" r="r" b="b"/>
              <a:pathLst>
                <a:path w="8890" h="10160">
                  <a:moveTo>
                    <a:pt x="8381" y="6858"/>
                  </a:moveTo>
                  <a:lnTo>
                    <a:pt x="8381" y="2285"/>
                  </a:lnTo>
                  <a:lnTo>
                    <a:pt x="3809" y="0"/>
                  </a:lnTo>
                  <a:lnTo>
                    <a:pt x="1523" y="762"/>
                  </a:lnTo>
                  <a:lnTo>
                    <a:pt x="0" y="2286"/>
                  </a:lnTo>
                  <a:lnTo>
                    <a:pt x="0" y="6858"/>
                  </a:lnTo>
                  <a:lnTo>
                    <a:pt x="761" y="8382"/>
                  </a:lnTo>
                  <a:lnTo>
                    <a:pt x="3047" y="9144"/>
                  </a:lnTo>
                  <a:lnTo>
                    <a:pt x="4571" y="9906"/>
                  </a:lnTo>
                  <a:lnTo>
                    <a:pt x="6857" y="9144"/>
                  </a:lnTo>
                  <a:lnTo>
                    <a:pt x="7619" y="8382"/>
                  </a:lnTo>
                  <a:lnTo>
                    <a:pt x="8381" y="6858"/>
                  </a:lnTo>
                  <a:close/>
                </a:path>
              </a:pathLst>
            </a:custGeom>
            <a:solidFill>
              <a:srgbClr val="C1CC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8171688" y="2622041"/>
              <a:ext cx="34290" cy="45085"/>
            </a:xfrm>
            <a:custGeom>
              <a:avLst/>
              <a:gdLst/>
              <a:ahLst/>
              <a:cxnLst/>
              <a:rect l="l" t="t" r="r" b="b"/>
              <a:pathLst>
                <a:path w="34290" h="45085">
                  <a:moveTo>
                    <a:pt x="3581" y="3111"/>
                  </a:moveTo>
                  <a:lnTo>
                    <a:pt x="2286" y="762"/>
                  </a:lnTo>
                  <a:lnTo>
                    <a:pt x="1524" y="0"/>
                  </a:lnTo>
                  <a:lnTo>
                    <a:pt x="762" y="0"/>
                  </a:lnTo>
                  <a:lnTo>
                    <a:pt x="762" y="762"/>
                  </a:lnTo>
                  <a:lnTo>
                    <a:pt x="0" y="2286"/>
                  </a:lnTo>
                  <a:lnTo>
                    <a:pt x="0" y="3810"/>
                  </a:lnTo>
                  <a:lnTo>
                    <a:pt x="762" y="4572"/>
                  </a:lnTo>
                  <a:lnTo>
                    <a:pt x="762" y="5334"/>
                  </a:lnTo>
                  <a:lnTo>
                    <a:pt x="1524" y="5334"/>
                  </a:lnTo>
                  <a:lnTo>
                    <a:pt x="3454" y="3708"/>
                  </a:lnTo>
                  <a:lnTo>
                    <a:pt x="3581" y="3111"/>
                  </a:lnTo>
                  <a:close/>
                </a:path>
                <a:path w="34290" h="45085">
                  <a:moveTo>
                    <a:pt x="31242" y="9144"/>
                  </a:moveTo>
                  <a:lnTo>
                    <a:pt x="5334" y="38100"/>
                  </a:lnTo>
                  <a:lnTo>
                    <a:pt x="4572" y="38862"/>
                  </a:lnTo>
                  <a:lnTo>
                    <a:pt x="5334" y="38862"/>
                  </a:lnTo>
                  <a:lnTo>
                    <a:pt x="16878" y="37160"/>
                  </a:lnTo>
                  <a:lnTo>
                    <a:pt x="25171" y="31216"/>
                  </a:lnTo>
                  <a:lnTo>
                    <a:pt x="30010" y="21856"/>
                  </a:lnTo>
                  <a:lnTo>
                    <a:pt x="31242" y="9906"/>
                  </a:lnTo>
                  <a:lnTo>
                    <a:pt x="31242" y="9144"/>
                  </a:lnTo>
                  <a:close/>
                </a:path>
                <a:path w="34290" h="45085">
                  <a:moveTo>
                    <a:pt x="34290" y="26670"/>
                  </a:moveTo>
                  <a:lnTo>
                    <a:pt x="33528" y="27432"/>
                  </a:lnTo>
                  <a:lnTo>
                    <a:pt x="32766" y="30480"/>
                  </a:lnTo>
                  <a:lnTo>
                    <a:pt x="29718" y="35052"/>
                  </a:lnTo>
                  <a:lnTo>
                    <a:pt x="25146" y="38862"/>
                  </a:lnTo>
                  <a:lnTo>
                    <a:pt x="20574" y="41910"/>
                  </a:lnTo>
                  <a:lnTo>
                    <a:pt x="16764" y="44196"/>
                  </a:lnTo>
                  <a:lnTo>
                    <a:pt x="13754" y="44958"/>
                  </a:lnTo>
                  <a:lnTo>
                    <a:pt x="22186" y="44831"/>
                  </a:lnTo>
                  <a:lnTo>
                    <a:pt x="27965" y="41579"/>
                  </a:lnTo>
                  <a:lnTo>
                    <a:pt x="31750" y="35636"/>
                  </a:lnTo>
                  <a:lnTo>
                    <a:pt x="34290" y="27432"/>
                  </a:lnTo>
                  <a:lnTo>
                    <a:pt x="34290" y="266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8176260" y="2606039"/>
              <a:ext cx="102870" cy="135255"/>
            </a:xfrm>
            <a:custGeom>
              <a:avLst/>
              <a:gdLst/>
              <a:ahLst/>
              <a:cxnLst/>
              <a:rect l="l" t="t" r="r" b="b"/>
              <a:pathLst>
                <a:path w="102870" h="135255">
                  <a:moveTo>
                    <a:pt x="3810" y="762"/>
                  </a:moveTo>
                  <a:lnTo>
                    <a:pt x="2286" y="0"/>
                  </a:lnTo>
                  <a:lnTo>
                    <a:pt x="762" y="0"/>
                  </a:lnTo>
                  <a:lnTo>
                    <a:pt x="762" y="762"/>
                  </a:lnTo>
                  <a:lnTo>
                    <a:pt x="0" y="2286"/>
                  </a:lnTo>
                  <a:lnTo>
                    <a:pt x="0" y="3048"/>
                  </a:lnTo>
                  <a:lnTo>
                    <a:pt x="762" y="4572"/>
                  </a:lnTo>
                  <a:lnTo>
                    <a:pt x="1524" y="5334"/>
                  </a:lnTo>
                  <a:lnTo>
                    <a:pt x="3048" y="5334"/>
                  </a:lnTo>
                  <a:lnTo>
                    <a:pt x="3810" y="4572"/>
                  </a:lnTo>
                  <a:lnTo>
                    <a:pt x="3810" y="2286"/>
                  </a:lnTo>
                  <a:lnTo>
                    <a:pt x="3810" y="762"/>
                  </a:lnTo>
                  <a:close/>
                </a:path>
                <a:path w="102870" h="135255">
                  <a:moveTo>
                    <a:pt x="13716" y="15240"/>
                  </a:moveTo>
                  <a:lnTo>
                    <a:pt x="12954" y="12954"/>
                  </a:lnTo>
                  <a:lnTo>
                    <a:pt x="12192" y="12192"/>
                  </a:lnTo>
                  <a:lnTo>
                    <a:pt x="10668" y="12192"/>
                  </a:lnTo>
                  <a:lnTo>
                    <a:pt x="9906" y="12954"/>
                  </a:lnTo>
                  <a:lnTo>
                    <a:pt x="9906" y="16002"/>
                  </a:lnTo>
                  <a:lnTo>
                    <a:pt x="10668" y="16764"/>
                  </a:lnTo>
                  <a:lnTo>
                    <a:pt x="10668" y="17526"/>
                  </a:lnTo>
                  <a:lnTo>
                    <a:pt x="12192" y="17526"/>
                  </a:lnTo>
                  <a:lnTo>
                    <a:pt x="13716" y="16002"/>
                  </a:lnTo>
                  <a:lnTo>
                    <a:pt x="13716" y="15240"/>
                  </a:lnTo>
                  <a:close/>
                </a:path>
                <a:path w="102870" h="135255">
                  <a:moveTo>
                    <a:pt x="38862" y="33528"/>
                  </a:moveTo>
                  <a:lnTo>
                    <a:pt x="38100" y="31242"/>
                  </a:lnTo>
                  <a:lnTo>
                    <a:pt x="35814" y="31242"/>
                  </a:lnTo>
                  <a:lnTo>
                    <a:pt x="35052" y="32766"/>
                  </a:lnTo>
                  <a:lnTo>
                    <a:pt x="35052" y="35814"/>
                  </a:lnTo>
                  <a:lnTo>
                    <a:pt x="35814" y="36576"/>
                  </a:lnTo>
                  <a:lnTo>
                    <a:pt x="37338" y="36576"/>
                  </a:lnTo>
                  <a:lnTo>
                    <a:pt x="38100" y="35814"/>
                  </a:lnTo>
                  <a:lnTo>
                    <a:pt x="38862" y="34290"/>
                  </a:lnTo>
                  <a:lnTo>
                    <a:pt x="38862" y="33528"/>
                  </a:lnTo>
                  <a:close/>
                </a:path>
                <a:path w="102870" h="135255">
                  <a:moveTo>
                    <a:pt x="44958" y="48006"/>
                  </a:moveTo>
                  <a:lnTo>
                    <a:pt x="43434" y="46482"/>
                  </a:lnTo>
                  <a:lnTo>
                    <a:pt x="41910" y="46482"/>
                  </a:lnTo>
                  <a:lnTo>
                    <a:pt x="41148" y="47244"/>
                  </a:lnTo>
                  <a:lnTo>
                    <a:pt x="40386" y="48768"/>
                  </a:lnTo>
                  <a:lnTo>
                    <a:pt x="40386" y="49530"/>
                  </a:lnTo>
                  <a:lnTo>
                    <a:pt x="41910" y="51054"/>
                  </a:lnTo>
                  <a:lnTo>
                    <a:pt x="43434" y="51054"/>
                  </a:lnTo>
                  <a:lnTo>
                    <a:pt x="44958" y="50292"/>
                  </a:lnTo>
                  <a:lnTo>
                    <a:pt x="44958" y="48768"/>
                  </a:lnTo>
                  <a:lnTo>
                    <a:pt x="44958" y="48006"/>
                  </a:lnTo>
                  <a:close/>
                </a:path>
                <a:path w="102870" h="135255">
                  <a:moveTo>
                    <a:pt x="50292" y="64770"/>
                  </a:moveTo>
                  <a:lnTo>
                    <a:pt x="48768" y="64008"/>
                  </a:lnTo>
                  <a:lnTo>
                    <a:pt x="48006" y="64008"/>
                  </a:lnTo>
                  <a:lnTo>
                    <a:pt x="47244" y="64770"/>
                  </a:lnTo>
                  <a:lnTo>
                    <a:pt x="46482" y="66294"/>
                  </a:lnTo>
                  <a:lnTo>
                    <a:pt x="46482" y="67818"/>
                  </a:lnTo>
                  <a:lnTo>
                    <a:pt x="47244" y="68580"/>
                  </a:lnTo>
                  <a:lnTo>
                    <a:pt x="49530" y="68580"/>
                  </a:lnTo>
                  <a:lnTo>
                    <a:pt x="50292" y="67818"/>
                  </a:lnTo>
                  <a:lnTo>
                    <a:pt x="50292" y="67056"/>
                  </a:lnTo>
                  <a:lnTo>
                    <a:pt x="50292" y="64770"/>
                  </a:lnTo>
                  <a:close/>
                </a:path>
                <a:path w="102870" h="135255">
                  <a:moveTo>
                    <a:pt x="50292" y="53340"/>
                  </a:moveTo>
                  <a:lnTo>
                    <a:pt x="48768" y="52578"/>
                  </a:lnTo>
                  <a:lnTo>
                    <a:pt x="48006" y="52578"/>
                  </a:lnTo>
                  <a:lnTo>
                    <a:pt x="46482" y="53340"/>
                  </a:lnTo>
                  <a:lnTo>
                    <a:pt x="46482" y="56388"/>
                  </a:lnTo>
                  <a:lnTo>
                    <a:pt x="48006" y="57912"/>
                  </a:lnTo>
                  <a:lnTo>
                    <a:pt x="48768" y="57912"/>
                  </a:lnTo>
                  <a:lnTo>
                    <a:pt x="50292" y="57150"/>
                  </a:lnTo>
                  <a:lnTo>
                    <a:pt x="50292" y="54102"/>
                  </a:lnTo>
                  <a:lnTo>
                    <a:pt x="50292" y="53340"/>
                  </a:lnTo>
                  <a:close/>
                </a:path>
                <a:path w="102870" h="135255">
                  <a:moveTo>
                    <a:pt x="58674" y="67056"/>
                  </a:moveTo>
                  <a:lnTo>
                    <a:pt x="57912" y="66294"/>
                  </a:lnTo>
                  <a:lnTo>
                    <a:pt x="57150" y="64770"/>
                  </a:lnTo>
                  <a:lnTo>
                    <a:pt x="56388" y="64770"/>
                  </a:lnTo>
                  <a:lnTo>
                    <a:pt x="55626" y="66294"/>
                  </a:lnTo>
                  <a:lnTo>
                    <a:pt x="54864" y="67056"/>
                  </a:lnTo>
                  <a:lnTo>
                    <a:pt x="54864" y="68580"/>
                  </a:lnTo>
                  <a:lnTo>
                    <a:pt x="55626" y="68580"/>
                  </a:lnTo>
                  <a:lnTo>
                    <a:pt x="56388" y="70104"/>
                  </a:lnTo>
                  <a:lnTo>
                    <a:pt x="57150" y="70104"/>
                  </a:lnTo>
                  <a:lnTo>
                    <a:pt x="57912" y="68580"/>
                  </a:lnTo>
                  <a:lnTo>
                    <a:pt x="58674" y="67818"/>
                  </a:lnTo>
                  <a:lnTo>
                    <a:pt x="58674" y="67056"/>
                  </a:lnTo>
                  <a:close/>
                </a:path>
                <a:path w="102870" h="135255">
                  <a:moveTo>
                    <a:pt x="60198" y="73152"/>
                  </a:moveTo>
                  <a:lnTo>
                    <a:pt x="58674" y="72390"/>
                  </a:lnTo>
                  <a:lnTo>
                    <a:pt x="57150" y="72390"/>
                  </a:lnTo>
                  <a:lnTo>
                    <a:pt x="57150" y="73152"/>
                  </a:lnTo>
                  <a:lnTo>
                    <a:pt x="56388" y="75438"/>
                  </a:lnTo>
                  <a:lnTo>
                    <a:pt x="56388" y="76200"/>
                  </a:lnTo>
                  <a:lnTo>
                    <a:pt x="57912" y="77724"/>
                  </a:lnTo>
                  <a:lnTo>
                    <a:pt x="59436" y="77724"/>
                  </a:lnTo>
                  <a:lnTo>
                    <a:pt x="60198" y="76962"/>
                  </a:lnTo>
                  <a:lnTo>
                    <a:pt x="60198" y="75438"/>
                  </a:lnTo>
                  <a:lnTo>
                    <a:pt x="60198" y="73152"/>
                  </a:lnTo>
                  <a:close/>
                </a:path>
                <a:path w="102870" h="135255">
                  <a:moveTo>
                    <a:pt x="67056" y="65532"/>
                  </a:moveTo>
                  <a:lnTo>
                    <a:pt x="65532" y="64770"/>
                  </a:lnTo>
                  <a:lnTo>
                    <a:pt x="64770" y="64770"/>
                  </a:lnTo>
                  <a:lnTo>
                    <a:pt x="64008" y="65532"/>
                  </a:lnTo>
                  <a:lnTo>
                    <a:pt x="63246" y="67056"/>
                  </a:lnTo>
                  <a:lnTo>
                    <a:pt x="63246" y="67818"/>
                  </a:lnTo>
                  <a:lnTo>
                    <a:pt x="64008" y="69342"/>
                  </a:lnTo>
                  <a:lnTo>
                    <a:pt x="64770" y="70104"/>
                  </a:lnTo>
                  <a:lnTo>
                    <a:pt x="66294" y="70104"/>
                  </a:lnTo>
                  <a:lnTo>
                    <a:pt x="67056" y="69342"/>
                  </a:lnTo>
                  <a:lnTo>
                    <a:pt x="67056" y="67056"/>
                  </a:lnTo>
                  <a:lnTo>
                    <a:pt x="67056" y="65532"/>
                  </a:lnTo>
                  <a:close/>
                </a:path>
                <a:path w="102870" h="135255">
                  <a:moveTo>
                    <a:pt x="68580" y="82296"/>
                  </a:moveTo>
                  <a:lnTo>
                    <a:pt x="67818" y="80772"/>
                  </a:lnTo>
                  <a:lnTo>
                    <a:pt x="67056" y="80010"/>
                  </a:lnTo>
                  <a:lnTo>
                    <a:pt x="67056" y="78486"/>
                  </a:lnTo>
                  <a:lnTo>
                    <a:pt x="65532" y="77724"/>
                  </a:lnTo>
                  <a:lnTo>
                    <a:pt x="64770" y="77724"/>
                  </a:lnTo>
                  <a:lnTo>
                    <a:pt x="64770" y="78486"/>
                  </a:lnTo>
                  <a:lnTo>
                    <a:pt x="64008" y="78486"/>
                  </a:lnTo>
                  <a:lnTo>
                    <a:pt x="63246" y="79248"/>
                  </a:lnTo>
                  <a:lnTo>
                    <a:pt x="63246" y="80772"/>
                  </a:lnTo>
                  <a:lnTo>
                    <a:pt x="63627" y="81534"/>
                  </a:lnTo>
                  <a:lnTo>
                    <a:pt x="63246" y="82296"/>
                  </a:lnTo>
                  <a:lnTo>
                    <a:pt x="63246" y="83820"/>
                  </a:lnTo>
                  <a:lnTo>
                    <a:pt x="64008" y="84582"/>
                  </a:lnTo>
                  <a:lnTo>
                    <a:pt x="65532" y="85344"/>
                  </a:lnTo>
                  <a:lnTo>
                    <a:pt x="67056" y="85344"/>
                  </a:lnTo>
                  <a:lnTo>
                    <a:pt x="68580" y="84582"/>
                  </a:lnTo>
                  <a:lnTo>
                    <a:pt x="68580" y="82296"/>
                  </a:lnTo>
                  <a:close/>
                </a:path>
                <a:path w="102870" h="135255">
                  <a:moveTo>
                    <a:pt x="72390" y="75438"/>
                  </a:moveTo>
                  <a:lnTo>
                    <a:pt x="71628" y="75438"/>
                  </a:lnTo>
                  <a:lnTo>
                    <a:pt x="71628" y="73914"/>
                  </a:lnTo>
                  <a:lnTo>
                    <a:pt x="70104" y="73914"/>
                  </a:lnTo>
                  <a:lnTo>
                    <a:pt x="68580" y="75438"/>
                  </a:lnTo>
                  <a:lnTo>
                    <a:pt x="68580" y="78486"/>
                  </a:lnTo>
                  <a:lnTo>
                    <a:pt x="72390" y="78486"/>
                  </a:lnTo>
                  <a:lnTo>
                    <a:pt x="72390" y="76200"/>
                  </a:lnTo>
                  <a:lnTo>
                    <a:pt x="72390" y="75438"/>
                  </a:lnTo>
                  <a:close/>
                </a:path>
                <a:path w="102870" h="135255">
                  <a:moveTo>
                    <a:pt x="80010" y="85344"/>
                  </a:moveTo>
                  <a:lnTo>
                    <a:pt x="76200" y="85344"/>
                  </a:lnTo>
                  <a:lnTo>
                    <a:pt x="76200" y="87630"/>
                  </a:lnTo>
                  <a:lnTo>
                    <a:pt x="76962" y="89154"/>
                  </a:lnTo>
                  <a:lnTo>
                    <a:pt x="76962" y="89916"/>
                  </a:lnTo>
                  <a:lnTo>
                    <a:pt x="78486" y="89916"/>
                  </a:lnTo>
                  <a:lnTo>
                    <a:pt x="80010" y="89154"/>
                  </a:lnTo>
                  <a:lnTo>
                    <a:pt x="80010" y="86868"/>
                  </a:lnTo>
                  <a:lnTo>
                    <a:pt x="80010" y="85344"/>
                  </a:lnTo>
                  <a:close/>
                </a:path>
                <a:path w="102870" h="135255">
                  <a:moveTo>
                    <a:pt x="81534" y="95250"/>
                  </a:moveTo>
                  <a:lnTo>
                    <a:pt x="80772" y="94488"/>
                  </a:lnTo>
                  <a:lnTo>
                    <a:pt x="79248" y="93726"/>
                  </a:lnTo>
                  <a:lnTo>
                    <a:pt x="78486" y="93726"/>
                  </a:lnTo>
                  <a:lnTo>
                    <a:pt x="77724" y="94488"/>
                  </a:lnTo>
                  <a:lnTo>
                    <a:pt x="76962" y="96012"/>
                  </a:lnTo>
                  <a:lnTo>
                    <a:pt x="76962" y="96774"/>
                  </a:lnTo>
                  <a:lnTo>
                    <a:pt x="77724" y="97536"/>
                  </a:lnTo>
                  <a:lnTo>
                    <a:pt x="78486" y="99060"/>
                  </a:lnTo>
                  <a:lnTo>
                    <a:pt x="79248" y="99060"/>
                  </a:lnTo>
                  <a:lnTo>
                    <a:pt x="80772" y="97536"/>
                  </a:lnTo>
                  <a:lnTo>
                    <a:pt x="81534" y="96012"/>
                  </a:lnTo>
                  <a:lnTo>
                    <a:pt x="81534" y="95250"/>
                  </a:lnTo>
                  <a:close/>
                </a:path>
                <a:path w="102870" h="135255">
                  <a:moveTo>
                    <a:pt x="89154" y="105156"/>
                  </a:moveTo>
                  <a:lnTo>
                    <a:pt x="88392" y="103632"/>
                  </a:lnTo>
                  <a:lnTo>
                    <a:pt x="86106" y="103632"/>
                  </a:lnTo>
                  <a:lnTo>
                    <a:pt x="86106" y="104394"/>
                  </a:lnTo>
                  <a:lnTo>
                    <a:pt x="85344" y="105156"/>
                  </a:lnTo>
                  <a:lnTo>
                    <a:pt x="85344" y="106680"/>
                  </a:lnTo>
                  <a:lnTo>
                    <a:pt x="86106" y="108204"/>
                  </a:lnTo>
                  <a:lnTo>
                    <a:pt x="86106" y="108966"/>
                  </a:lnTo>
                  <a:lnTo>
                    <a:pt x="86868" y="108966"/>
                  </a:lnTo>
                  <a:lnTo>
                    <a:pt x="88392" y="108204"/>
                  </a:lnTo>
                  <a:lnTo>
                    <a:pt x="89154" y="106680"/>
                  </a:lnTo>
                  <a:lnTo>
                    <a:pt x="89154" y="105918"/>
                  </a:lnTo>
                  <a:lnTo>
                    <a:pt x="89154" y="105156"/>
                  </a:lnTo>
                  <a:close/>
                </a:path>
                <a:path w="102870" h="135255">
                  <a:moveTo>
                    <a:pt x="102870" y="131064"/>
                  </a:moveTo>
                  <a:lnTo>
                    <a:pt x="101346" y="130302"/>
                  </a:lnTo>
                  <a:lnTo>
                    <a:pt x="100584" y="130302"/>
                  </a:lnTo>
                  <a:lnTo>
                    <a:pt x="99822" y="131064"/>
                  </a:lnTo>
                  <a:lnTo>
                    <a:pt x="99060" y="132588"/>
                  </a:lnTo>
                  <a:lnTo>
                    <a:pt x="99060" y="134112"/>
                  </a:lnTo>
                  <a:lnTo>
                    <a:pt x="99822" y="134112"/>
                  </a:lnTo>
                  <a:lnTo>
                    <a:pt x="100584" y="134874"/>
                  </a:lnTo>
                  <a:lnTo>
                    <a:pt x="101346" y="134874"/>
                  </a:lnTo>
                  <a:lnTo>
                    <a:pt x="102870" y="134112"/>
                  </a:lnTo>
                  <a:lnTo>
                    <a:pt x="102870" y="132588"/>
                  </a:lnTo>
                  <a:lnTo>
                    <a:pt x="102870" y="13106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8193024" y="2618231"/>
              <a:ext cx="78740" cy="109220"/>
            </a:xfrm>
            <a:custGeom>
              <a:avLst/>
              <a:gdLst/>
              <a:ahLst/>
              <a:cxnLst/>
              <a:rect l="l" t="t" r="r" b="b"/>
              <a:pathLst>
                <a:path w="78740" h="109219">
                  <a:moveTo>
                    <a:pt x="3810" y="11430"/>
                  </a:moveTo>
                  <a:lnTo>
                    <a:pt x="1524" y="11430"/>
                  </a:lnTo>
                  <a:lnTo>
                    <a:pt x="1524" y="12192"/>
                  </a:lnTo>
                  <a:lnTo>
                    <a:pt x="0" y="12192"/>
                  </a:lnTo>
                  <a:lnTo>
                    <a:pt x="0" y="12954"/>
                  </a:lnTo>
                  <a:lnTo>
                    <a:pt x="2286" y="15240"/>
                  </a:lnTo>
                  <a:lnTo>
                    <a:pt x="3048" y="15240"/>
                  </a:lnTo>
                  <a:lnTo>
                    <a:pt x="3810" y="14478"/>
                  </a:lnTo>
                  <a:lnTo>
                    <a:pt x="3810" y="12954"/>
                  </a:lnTo>
                  <a:lnTo>
                    <a:pt x="3810" y="11430"/>
                  </a:lnTo>
                  <a:close/>
                </a:path>
                <a:path w="78740" h="109219">
                  <a:moveTo>
                    <a:pt x="8382" y="2286"/>
                  </a:moveTo>
                  <a:lnTo>
                    <a:pt x="7620" y="1524"/>
                  </a:lnTo>
                  <a:lnTo>
                    <a:pt x="6858" y="0"/>
                  </a:lnTo>
                  <a:lnTo>
                    <a:pt x="6096" y="0"/>
                  </a:lnTo>
                  <a:lnTo>
                    <a:pt x="2946" y="2247"/>
                  </a:lnTo>
                  <a:lnTo>
                    <a:pt x="2679" y="4851"/>
                  </a:lnTo>
                  <a:lnTo>
                    <a:pt x="6858" y="5334"/>
                  </a:lnTo>
                  <a:lnTo>
                    <a:pt x="8382" y="4572"/>
                  </a:lnTo>
                  <a:lnTo>
                    <a:pt x="8382" y="3048"/>
                  </a:lnTo>
                  <a:lnTo>
                    <a:pt x="8382" y="2286"/>
                  </a:lnTo>
                  <a:close/>
                </a:path>
                <a:path w="78740" h="109219">
                  <a:moveTo>
                    <a:pt x="26670" y="41148"/>
                  </a:moveTo>
                  <a:lnTo>
                    <a:pt x="25146" y="40386"/>
                  </a:lnTo>
                  <a:lnTo>
                    <a:pt x="24384" y="40386"/>
                  </a:lnTo>
                  <a:lnTo>
                    <a:pt x="22860" y="41910"/>
                  </a:lnTo>
                  <a:lnTo>
                    <a:pt x="22860" y="44196"/>
                  </a:lnTo>
                  <a:lnTo>
                    <a:pt x="23622" y="44958"/>
                  </a:lnTo>
                  <a:lnTo>
                    <a:pt x="25146" y="45720"/>
                  </a:lnTo>
                  <a:lnTo>
                    <a:pt x="25908" y="45720"/>
                  </a:lnTo>
                  <a:lnTo>
                    <a:pt x="26670" y="44958"/>
                  </a:lnTo>
                  <a:lnTo>
                    <a:pt x="26670" y="41910"/>
                  </a:lnTo>
                  <a:lnTo>
                    <a:pt x="26670" y="41148"/>
                  </a:lnTo>
                  <a:close/>
                </a:path>
                <a:path w="78740" h="109219">
                  <a:moveTo>
                    <a:pt x="38100" y="33528"/>
                  </a:moveTo>
                  <a:lnTo>
                    <a:pt x="37338" y="32004"/>
                  </a:lnTo>
                  <a:lnTo>
                    <a:pt x="35052" y="32004"/>
                  </a:lnTo>
                  <a:lnTo>
                    <a:pt x="33528" y="33528"/>
                  </a:lnTo>
                  <a:lnTo>
                    <a:pt x="33528" y="35814"/>
                  </a:lnTo>
                  <a:lnTo>
                    <a:pt x="35814" y="38100"/>
                  </a:lnTo>
                  <a:lnTo>
                    <a:pt x="36576" y="38100"/>
                  </a:lnTo>
                  <a:lnTo>
                    <a:pt x="36576" y="37338"/>
                  </a:lnTo>
                  <a:lnTo>
                    <a:pt x="38100" y="35814"/>
                  </a:lnTo>
                  <a:lnTo>
                    <a:pt x="38100" y="35052"/>
                  </a:lnTo>
                  <a:lnTo>
                    <a:pt x="38100" y="33528"/>
                  </a:lnTo>
                  <a:close/>
                </a:path>
                <a:path w="78740" h="109219">
                  <a:moveTo>
                    <a:pt x="41910" y="44196"/>
                  </a:moveTo>
                  <a:lnTo>
                    <a:pt x="41148" y="42672"/>
                  </a:lnTo>
                  <a:lnTo>
                    <a:pt x="40386" y="41910"/>
                  </a:lnTo>
                  <a:lnTo>
                    <a:pt x="39624" y="41910"/>
                  </a:lnTo>
                  <a:lnTo>
                    <a:pt x="38100" y="42672"/>
                  </a:lnTo>
                  <a:lnTo>
                    <a:pt x="38100" y="47244"/>
                  </a:lnTo>
                  <a:lnTo>
                    <a:pt x="39624" y="48006"/>
                  </a:lnTo>
                  <a:lnTo>
                    <a:pt x="40386" y="48006"/>
                  </a:lnTo>
                  <a:lnTo>
                    <a:pt x="40386" y="47244"/>
                  </a:lnTo>
                  <a:lnTo>
                    <a:pt x="41910" y="45720"/>
                  </a:lnTo>
                  <a:lnTo>
                    <a:pt x="41910" y="44958"/>
                  </a:lnTo>
                  <a:lnTo>
                    <a:pt x="41910" y="44196"/>
                  </a:lnTo>
                  <a:close/>
                </a:path>
                <a:path w="78740" h="109219">
                  <a:moveTo>
                    <a:pt x="48768" y="70866"/>
                  </a:moveTo>
                  <a:lnTo>
                    <a:pt x="47244" y="69342"/>
                  </a:lnTo>
                  <a:lnTo>
                    <a:pt x="45720" y="69342"/>
                  </a:lnTo>
                  <a:lnTo>
                    <a:pt x="44196" y="70104"/>
                  </a:lnTo>
                  <a:lnTo>
                    <a:pt x="43434" y="70866"/>
                  </a:lnTo>
                  <a:lnTo>
                    <a:pt x="43434" y="72390"/>
                  </a:lnTo>
                  <a:lnTo>
                    <a:pt x="44958" y="73914"/>
                  </a:lnTo>
                  <a:lnTo>
                    <a:pt x="47244" y="73914"/>
                  </a:lnTo>
                  <a:lnTo>
                    <a:pt x="48006" y="73152"/>
                  </a:lnTo>
                  <a:lnTo>
                    <a:pt x="48768" y="73152"/>
                  </a:lnTo>
                  <a:lnTo>
                    <a:pt x="48768" y="72390"/>
                  </a:lnTo>
                  <a:lnTo>
                    <a:pt x="48768" y="70866"/>
                  </a:lnTo>
                  <a:close/>
                </a:path>
                <a:path w="78740" h="109219">
                  <a:moveTo>
                    <a:pt x="51816" y="46482"/>
                  </a:moveTo>
                  <a:lnTo>
                    <a:pt x="51054" y="45720"/>
                  </a:lnTo>
                  <a:lnTo>
                    <a:pt x="47244" y="45720"/>
                  </a:lnTo>
                  <a:lnTo>
                    <a:pt x="46482" y="47244"/>
                  </a:lnTo>
                  <a:lnTo>
                    <a:pt x="46482" y="48768"/>
                  </a:lnTo>
                  <a:lnTo>
                    <a:pt x="47244" y="49530"/>
                  </a:lnTo>
                  <a:lnTo>
                    <a:pt x="48768" y="50292"/>
                  </a:lnTo>
                  <a:lnTo>
                    <a:pt x="50292" y="50292"/>
                  </a:lnTo>
                  <a:lnTo>
                    <a:pt x="51816" y="48768"/>
                  </a:lnTo>
                  <a:lnTo>
                    <a:pt x="51816" y="47244"/>
                  </a:lnTo>
                  <a:lnTo>
                    <a:pt x="51816" y="46482"/>
                  </a:lnTo>
                  <a:close/>
                </a:path>
                <a:path w="78740" h="109219">
                  <a:moveTo>
                    <a:pt x="78486" y="105918"/>
                  </a:moveTo>
                  <a:lnTo>
                    <a:pt x="77724" y="104394"/>
                  </a:lnTo>
                  <a:lnTo>
                    <a:pt x="74676" y="104394"/>
                  </a:lnTo>
                  <a:lnTo>
                    <a:pt x="74676" y="108204"/>
                  </a:lnTo>
                  <a:lnTo>
                    <a:pt x="76200" y="108966"/>
                  </a:lnTo>
                  <a:lnTo>
                    <a:pt x="77724" y="108966"/>
                  </a:lnTo>
                  <a:lnTo>
                    <a:pt x="77724" y="108204"/>
                  </a:lnTo>
                  <a:lnTo>
                    <a:pt x="78486" y="107442"/>
                  </a:lnTo>
                  <a:lnTo>
                    <a:pt x="78486" y="106680"/>
                  </a:lnTo>
                  <a:lnTo>
                    <a:pt x="78486" y="105918"/>
                  </a:lnTo>
                  <a:close/>
                </a:path>
              </a:pathLst>
            </a:custGeom>
            <a:solidFill>
              <a:srgbClr val="FFAF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8301228" y="2803397"/>
              <a:ext cx="49530" cy="45720"/>
            </a:xfrm>
            <a:custGeom>
              <a:avLst/>
              <a:gdLst/>
              <a:ahLst/>
              <a:cxnLst/>
              <a:rect l="l" t="t" r="r" b="b"/>
              <a:pathLst>
                <a:path w="49529" h="45719">
                  <a:moveTo>
                    <a:pt x="49530" y="19050"/>
                  </a:moveTo>
                  <a:lnTo>
                    <a:pt x="48768" y="17526"/>
                  </a:lnTo>
                  <a:lnTo>
                    <a:pt x="37850" y="13212"/>
                  </a:lnTo>
                  <a:lnTo>
                    <a:pt x="27732" y="11034"/>
                  </a:lnTo>
                  <a:lnTo>
                    <a:pt x="17844" y="8101"/>
                  </a:lnTo>
                  <a:lnTo>
                    <a:pt x="7620" y="1524"/>
                  </a:lnTo>
                  <a:lnTo>
                    <a:pt x="6096" y="762"/>
                  </a:lnTo>
                  <a:lnTo>
                    <a:pt x="6096" y="0"/>
                  </a:lnTo>
                  <a:lnTo>
                    <a:pt x="5334" y="762"/>
                  </a:lnTo>
                  <a:lnTo>
                    <a:pt x="3810" y="3048"/>
                  </a:lnTo>
                  <a:lnTo>
                    <a:pt x="3048" y="9144"/>
                  </a:lnTo>
                  <a:lnTo>
                    <a:pt x="762" y="17526"/>
                  </a:lnTo>
                  <a:lnTo>
                    <a:pt x="0" y="28956"/>
                  </a:lnTo>
                  <a:lnTo>
                    <a:pt x="0" y="45720"/>
                  </a:lnTo>
                  <a:lnTo>
                    <a:pt x="8271" y="29726"/>
                  </a:lnTo>
                  <a:lnTo>
                    <a:pt x="17578" y="22564"/>
                  </a:lnTo>
                  <a:lnTo>
                    <a:pt x="30287" y="20313"/>
                  </a:lnTo>
                  <a:lnTo>
                    <a:pt x="48768" y="19050"/>
                  </a:lnTo>
                  <a:lnTo>
                    <a:pt x="49530" y="19050"/>
                  </a:lnTo>
                  <a:close/>
                </a:path>
              </a:pathLst>
            </a:custGeom>
            <a:solidFill>
              <a:srgbClr val="C1CC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8245602" y="2638755"/>
              <a:ext cx="27940" cy="12700"/>
            </a:xfrm>
            <a:custGeom>
              <a:avLst/>
              <a:gdLst/>
              <a:ahLst/>
              <a:cxnLst/>
              <a:rect l="l" t="t" r="r" b="b"/>
              <a:pathLst>
                <a:path w="27940" h="12700">
                  <a:moveTo>
                    <a:pt x="27432" y="6146"/>
                  </a:moveTo>
                  <a:lnTo>
                    <a:pt x="25146" y="5384"/>
                  </a:lnTo>
                  <a:lnTo>
                    <a:pt x="13728" y="0"/>
                  </a:lnTo>
                  <a:lnTo>
                    <a:pt x="12446" y="774"/>
                  </a:lnTo>
                  <a:lnTo>
                    <a:pt x="0" y="812"/>
                  </a:lnTo>
                  <a:lnTo>
                    <a:pt x="762" y="812"/>
                  </a:lnTo>
                  <a:lnTo>
                    <a:pt x="3048" y="3098"/>
                  </a:lnTo>
                  <a:lnTo>
                    <a:pt x="6096" y="7670"/>
                  </a:lnTo>
                  <a:lnTo>
                    <a:pt x="7620" y="10718"/>
                  </a:lnTo>
                  <a:lnTo>
                    <a:pt x="9144" y="11480"/>
                  </a:lnTo>
                  <a:lnTo>
                    <a:pt x="9906" y="12242"/>
                  </a:lnTo>
                  <a:lnTo>
                    <a:pt x="10668" y="11480"/>
                  </a:lnTo>
                  <a:lnTo>
                    <a:pt x="12954" y="10718"/>
                  </a:lnTo>
                  <a:lnTo>
                    <a:pt x="14478" y="8432"/>
                  </a:lnTo>
                  <a:lnTo>
                    <a:pt x="18288" y="6908"/>
                  </a:lnTo>
                  <a:lnTo>
                    <a:pt x="22098" y="6146"/>
                  </a:lnTo>
                  <a:lnTo>
                    <a:pt x="27432" y="6146"/>
                  </a:lnTo>
                  <a:close/>
                </a:path>
              </a:pathLst>
            </a:custGeom>
            <a:solidFill>
              <a:srgbClr val="7AB7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8814054" y="2879597"/>
              <a:ext cx="171450" cy="220345"/>
            </a:xfrm>
            <a:custGeom>
              <a:avLst/>
              <a:gdLst/>
              <a:ahLst/>
              <a:cxnLst/>
              <a:rect l="l" t="t" r="r" b="b"/>
              <a:pathLst>
                <a:path w="171450" h="220344">
                  <a:moveTo>
                    <a:pt x="6096" y="2286"/>
                  </a:moveTo>
                  <a:lnTo>
                    <a:pt x="5334" y="762"/>
                  </a:lnTo>
                  <a:lnTo>
                    <a:pt x="3810" y="0"/>
                  </a:lnTo>
                  <a:lnTo>
                    <a:pt x="2286" y="0"/>
                  </a:lnTo>
                  <a:lnTo>
                    <a:pt x="762" y="762"/>
                  </a:lnTo>
                  <a:lnTo>
                    <a:pt x="762" y="1524"/>
                  </a:lnTo>
                  <a:lnTo>
                    <a:pt x="0" y="3048"/>
                  </a:lnTo>
                  <a:lnTo>
                    <a:pt x="0" y="4572"/>
                  </a:lnTo>
                  <a:lnTo>
                    <a:pt x="762" y="6096"/>
                  </a:lnTo>
                  <a:lnTo>
                    <a:pt x="2286" y="7620"/>
                  </a:lnTo>
                  <a:lnTo>
                    <a:pt x="3048" y="7620"/>
                  </a:lnTo>
                  <a:lnTo>
                    <a:pt x="4572" y="6858"/>
                  </a:lnTo>
                  <a:lnTo>
                    <a:pt x="5334" y="5334"/>
                  </a:lnTo>
                  <a:lnTo>
                    <a:pt x="6096" y="4572"/>
                  </a:lnTo>
                  <a:lnTo>
                    <a:pt x="6096" y="2286"/>
                  </a:lnTo>
                  <a:close/>
                </a:path>
                <a:path w="171450" h="220344">
                  <a:moveTo>
                    <a:pt x="27432" y="19812"/>
                  </a:moveTo>
                  <a:lnTo>
                    <a:pt x="25146" y="17526"/>
                  </a:lnTo>
                  <a:lnTo>
                    <a:pt x="24384" y="17526"/>
                  </a:lnTo>
                  <a:lnTo>
                    <a:pt x="23622" y="19050"/>
                  </a:lnTo>
                  <a:lnTo>
                    <a:pt x="22860" y="19812"/>
                  </a:lnTo>
                  <a:lnTo>
                    <a:pt x="22860" y="22098"/>
                  </a:lnTo>
                  <a:lnTo>
                    <a:pt x="24384" y="23622"/>
                  </a:lnTo>
                  <a:lnTo>
                    <a:pt x="24384" y="24384"/>
                  </a:lnTo>
                  <a:lnTo>
                    <a:pt x="25908" y="24384"/>
                  </a:lnTo>
                  <a:lnTo>
                    <a:pt x="26670" y="23622"/>
                  </a:lnTo>
                  <a:lnTo>
                    <a:pt x="27432" y="22098"/>
                  </a:lnTo>
                  <a:lnTo>
                    <a:pt x="27432" y="19812"/>
                  </a:lnTo>
                  <a:close/>
                </a:path>
                <a:path w="171450" h="220344">
                  <a:moveTo>
                    <a:pt x="43434" y="35052"/>
                  </a:moveTo>
                  <a:lnTo>
                    <a:pt x="42672" y="34290"/>
                  </a:lnTo>
                  <a:lnTo>
                    <a:pt x="42672" y="32766"/>
                  </a:lnTo>
                  <a:lnTo>
                    <a:pt x="41148" y="32766"/>
                  </a:lnTo>
                  <a:lnTo>
                    <a:pt x="39624" y="33528"/>
                  </a:lnTo>
                  <a:lnTo>
                    <a:pt x="38862" y="34290"/>
                  </a:lnTo>
                  <a:lnTo>
                    <a:pt x="38862" y="38862"/>
                  </a:lnTo>
                  <a:lnTo>
                    <a:pt x="39624" y="39624"/>
                  </a:lnTo>
                  <a:lnTo>
                    <a:pt x="41148" y="40386"/>
                  </a:lnTo>
                  <a:lnTo>
                    <a:pt x="41910" y="40386"/>
                  </a:lnTo>
                  <a:lnTo>
                    <a:pt x="42672" y="39624"/>
                  </a:lnTo>
                  <a:lnTo>
                    <a:pt x="43434" y="38100"/>
                  </a:lnTo>
                  <a:lnTo>
                    <a:pt x="43434" y="35052"/>
                  </a:lnTo>
                  <a:close/>
                </a:path>
                <a:path w="171450" h="220344">
                  <a:moveTo>
                    <a:pt x="60198" y="44958"/>
                  </a:moveTo>
                  <a:lnTo>
                    <a:pt x="58674" y="44196"/>
                  </a:lnTo>
                  <a:lnTo>
                    <a:pt x="57150" y="44196"/>
                  </a:lnTo>
                  <a:lnTo>
                    <a:pt x="55626" y="45720"/>
                  </a:lnTo>
                  <a:lnTo>
                    <a:pt x="55626" y="49530"/>
                  </a:lnTo>
                  <a:lnTo>
                    <a:pt x="57150" y="50292"/>
                  </a:lnTo>
                  <a:lnTo>
                    <a:pt x="57912" y="50292"/>
                  </a:lnTo>
                  <a:lnTo>
                    <a:pt x="58674" y="50292"/>
                  </a:lnTo>
                  <a:lnTo>
                    <a:pt x="60198" y="48768"/>
                  </a:lnTo>
                  <a:lnTo>
                    <a:pt x="60198" y="44958"/>
                  </a:lnTo>
                  <a:close/>
                </a:path>
                <a:path w="171450" h="220344">
                  <a:moveTo>
                    <a:pt x="69342" y="46482"/>
                  </a:moveTo>
                  <a:lnTo>
                    <a:pt x="68580" y="44958"/>
                  </a:lnTo>
                  <a:lnTo>
                    <a:pt x="67818" y="44196"/>
                  </a:lnTo>
                  <a:lnTo>
                    <a:pt x="65532" y="44196"/>
                  </a:lnTo>
                  <a:lnTo>
                    <a:pt x="64008" y="45720"/>
                  </a:lnTo>
                  <a:lnTo>
                    <a:pt x="64008" y="49530"/>
                  </a:lnTo>
                  <a:lnTo>
                    <a:pt x="65532" y="50292"/>
                  </a:lnTo>
                  <a:lnTo>
                    <a:pt x="68580" y="50292"/>
                  </a:lnTo>
                  <a:lnTo>
                    <a:pt x="69342" y="48768"/>
                  </a:lnTo>
                  <a:lnTo>
                    <a:pt x="69342" y="46482"/>
                  </a:lnTo>
                  <a:close/>
                </a:path>
                <a:path w="171450" h="220344">
                  <a:moveTo>
                    <a:pt x="75438" y="66294"/>
                  </a:moveTo>
                  <a:lnTo>
                    <a:pt x="74676" y="64008"/>
                  </a:lnTo>
                  <a:lnTo>
                    <a:pt x="73914" y="64008"/>
                  </a:lnTo>
                  <a:lnTo>
                    <a:pt x="73152" y="63246"/>
                  </a:lnTo>
                  <a:lnTo>
                    <a:pt x="73152" y="62484"/>
                  </a:lnTo>
                  <a:lnTo>
                    <a:pt x="72390" y="62484"/>
                  </a:lnTo>
                  <a:lnTo>
                    <a:pt x="71628" y="61722"/>
                  </a:lnTo>
                  <a:lnTo>
                    <a:pt x="70104" y="62484"/>
                  </a:lnTo>
                  <a:lnTo>
                    <a:pt x="69342" y="63246"/>
                  </a:lnTo>
                  <a:lnTo>
                    <a:pt x="69342" y="66294"/>
                  </a:lnTo>
                  <a:lnTo>
                    <a:pt x="70104" y="67056"/>
                  </a:lnTo>
                  <a:lnTo>
                    <a:pt x="70104" y="67818"/>
                  </a:lnTo>
                  <a:lnTo>
                    <a:pt x="71628" y="68580"/>
                  </a:lnTo>
                  <a:lnTo>
                    <a:pt x="71628" y="69342"/>
                  </a:lnTo>
                  <a:lnTo>
                    <a:pt x="72390" y="70104"/>
                  </a:lnTo>
                  <a:lnTo>
                    <a:pt x="73152" y="70104"/>
                  </a:lnTo>
                  <a:lnTo>
                    <a:pt x="75438" y="67818"/>
                  </a:lnTo>
                  <a:lnTo>
                    <a:pt x="75438" y="66294"/>
                  </a:lnTo>
                  <a:close/>
                </a:path>
                <a:path w="171450" h="220344">
                  <a:moveTo>
                    <a:pt x="83058" y="73152"/>
                  </a:moveTo>
                  <a:lnTo>
                    <a:pt x="82296" y="73152"/>
                  </a:lnTo>
                  <a:lnTo>
                    <a:pt x="81534" y="71628"/>
                  </a:lnTo>
                  <a:lnTo>
                    <a:pt x="80010" y="71628"/>
                  </a:lnTo>
                  <a:lnTo>
                    <a:pt x="78486" y="73152"/>
                  </a:lnTo>
                  <a:lnTo>
                    <a:pt x="78486" y="75438"/>
                  </a:lnTo>
                  <a:lnTo>
                    <a:pt x="79248" y="76200"/>
                  </a:lnTo>
                  <a:lnTo>
                    <a:pt x="79248" y="76962"/>
                  </a:lnTo>
                  <a:lnTo>
                    <a:pt x="80010" y="77724"/>
                  </a:lnTo>
                  <a:lnTo>
                    <a:pt x="80772" y="77724"/>
                  </a:lnTo>
                  <a:lnTo>
                    <a:pt x="82296" y="76962"/>
                  </a:lnTo>
                  <a:lnTo>
                    <a:pt x="82296" y="76200"/>
                  </a:lnTo>
                  <a:lnTo>
                    <a:pt x="83058" y="75438"/>
                  </a:lnTo>
                  <a:lnTo>
                    <a:pt x="83058" y="73152"/>
                  </a:lnTo>
                  <a:close/>
                </a:path>
                <a:path w="171450" h="220344">
                  <a:moveTo>
                    <a:pt x="84302" y="59867"/>
                  </a:moveTo>
                  <a:lnTo>
                    <a:pt x="80010" y="60198"/>
                  </a:lnTo>
                  <a:lnTo>
                    <a:pt x="78486" y="60960"/>
                  </a:lnTo>
                  <a:lnTo>
                    <a:pt x="78486" y="65532"/>
                  </a:lnTo>
                  <a:lnTo>
                    <a:pt x="79248" y="66294"/>
                  </a:lnTo>
                  <a:lnTo>
                    <a:pt x="80010" y="66294"/>
                  </a:lnTo>
                  <a:lnTo>
                    <a:pt x="82296" y="66294"/>
                  </a:lnTo>
                  <a:lnTo>
                    <a:pt x="83058" y="64770"/>
                  </a:lnTo>
                  <a:lnTo>
                    <a:pt x="82804" y="60807"/>
                  </a:lnTo>
                  <a:lnTo>
                    <a:pt x="84302" y="59867"/>
                  </a:lnTo>
                  <a:close/>
                </a:path>
                <a:path w="171450" h="220344">
                  <a:moveTo>
                    <a:pt x="89154" y="67056"/>
                  </a:moveTo>
                  <a:lnTo>
                    <a:pt x="87630" y="66294"/>
                  </a:lnTo>
                  <a:lnTo>
                    <a:pt x="84582" y="66294"/>
                  </a:lnTo>
                  <a:lnTo>
                    <a:pt x="83820" y="67818"/>
                  </a:lnTo>
                  <a:lnTo>
                    <a:pt x="83820" y="72390"/>
                  </a:lnTo>
                  <a:lnTo>
                    <a:pt x="85344" y="73152"/>
                  </a:lnTo>
                  <a:lnTo>
                    <a:pt x="86106" y="73152"/>
                  </a:lnTo>
                  <a:lnTo>
                    <a:pt x="88392" y="73152"/>
                  </a:lnTo>
                  <a:lnTo>
                    <a:pt x="89154" y="71628"/>
                  </a:lnTo>
                  <a:lnTo>
                    <a:pt x="89154" y="67056"/>
                  </a:lnTo>
                  <a:close/>
                </a:path>
                <a:path w="171450" h="220344">
                  <a:moveTo>
                    <a:pt x="89916" y="89154"/>
                  </a:moveTo>
                  <a:lnTo>
                    <a:pt x="89154" y="87630"/>
                  </a:lnTo>
                  <a:lnTo>
                    <a:pt x="86106" y="87630"/>
                  </a:lnTo>
                  <a:lnTo>
                    <a:pt x="86106" y="89916"/>
                  </a:lnTo>
                  <a:lnTo>
                    <a:pt x="85344" y="90678"/>
                  </a:lnTo>
                  <a:lnTo>
                    <a:pt x="85344" y="91440"/>
                  </a:lnTo>
                  <a:lnTo>
                    <a:pt x="86106" y="92964"/>
                  </a:lnTo>
                  <a:lnTo>
                    <a:pt x="86868" y="93726"/>
                  </a:lnTo>
                  <a:lnTo>
                    <a:pt x="87630" y="93726"/>
                  </a:lnTo>
                  <a:lnTo>
                    <a:pt x="88392" y="93726"/>
                  </a:lnTo>
                  <a:lnTo>
                    <a:pt x="89916" y="92202"/>
                  </a:lnTo>
                  <a:lnTo>
                    <a:pt x="89916" y="89154"/>
                  </a:lnTo>
                  <a:close/>
                </a:path>
                <a:path w="171450" h="220344">
                  <a:moveTo>
                    <a:pt x="90678" y="97536"/>
                  </a:moveTo>
                  <a:lnTo>
                    <a:pt x="89154" y="97536"/>
                  </a:lnTo>
                  <a:lnTo>
                    <a:pt x="88392" y="96774"/>
                  </a:lnTo>
                  <a:lnTo>
                    <a:pt x="87630" y="96774"/>
                  </a:lnTo>
                  <a:lnTo>
                    <a:pt x="86868" y="97536"/>
                  </a:lnTo>
                  <a:lnTo>
                    <a:pt x="86106" y="99060"/>
                  </a:lnTo>
                  <a:lnTo>
                    <a:pt x="86106" y="100584"/>
                  </a:lnTo>
                  <a:lnTo>
                    <a:pt x="86868" y="101346"/>
                  </a:lnTo>
                  <a:lnTo>
                    <a:pt x="86868" y="102108"/>
                  </a:lnTo>
                  <a:lnTo>
                    <a:pt x="88392" y="102870"/>
                  </a:lnTo>
                  <a:lnTo>
                    <a:pt x="89916" y="102108"/>
                  </a:lnTo>
                  <a:lnTo>
                    <a:pt x="90678" y="101346"/>
                  </a:lnTo>
                  <a:lnTo>
                    <a:pt x="90678" y="97536"/>
                  </a:lnTo>
                  <a:close/>
                </a:path>
                <a:path w="171450" h="220344">
                  <a:moveTo>
                    <a:pt x="93726" y="71628"/>
                  </a:moveTo>
                  <a:lnTo>
                    <a:pt x="92964" y="70866"/>
                  </a:lnTo>
                  <a:lnTo>
                    <a:pt x="91440" y="70104"/>
                  </a:lnTo>
                  <a:lnTo>
                    <a:pt x="90678" y="70104"/>
                  </a:lnTo>
                  <a:lnTo>
                    <a:pt x="89916" y="70866"/>
                  </a:lnTo>
                  <a:lnTo>
                    <a:pt x="89154" y="72390"/>
                  </a:lnTo>
                  <a:lnTo>
                    <a:pt x="89154" y="73914"/>
                  </a:lnTo>
                  <a:lnTo>
                    <a:pt x="87630" y="73914"/>
                  </a:lnTo>
                  <a:lnTo>
                    <a:pt x="86106" y="75438"/>
                  </a:lnTo>
                  <a:lnTo>
                    <a:pt x="86106" y="77724"/>
                  </a:lnTo>
                  <a:lnTo>
                    <a:pt x="86868" y="78486"/>
                  </a:lnTo>
                  <a:lnTo>
                    <a:pt x="86868" y="80010"/>
                  </a:lnTo>
                  <a:lnTo>
                    <a:pt x="88392" y="80010"/>
                  </a:lnTo>
                  <a:lnTo>
                    <a:pt x="90678" y="80010"/>
                  </a:lnTo>
                  <a:lnTo>
                    <a:pt x="90678" y="77724"/>
                  </a:lnTo>
                  <a:lnTo>
                    <a:pt x="92202" y="77724"/>
                  </a:lnTo>
                  <a:lnTo>
                    <a:pt x="93726" y="76200"/>
                  </a:lnTo>
                  <a:lnTo>
                    <a:pt x="93726" y="71628"/>
                  </a:lnTo>
                  <a:close/>
                </a:path>
                <a:path w="171450" h="220344">
                  <a:moveTo>
                    <a:pt x="96012" y="82296"/>
                  </a:moveTo>
                  <a:lnTo>
                    <a:pt x="95250" y="80772"/>
                  </a:lnTo>
                  <a:lnTo>
                    <a:pt x="95250" y="80010"/>
                  </a:lnTo>
                  <a:lnTo>
                    <a:pt x="93726" y="80010"/>
                  </a:lnTo>
                  <a:lnTo>
                    <a:pt x="92202" y="80772"/>
                  </a:lnTo>
                  <a:lnTo>
                    <a:pt x="92202" y="85344"/>
                  </a:lnTo>
                  <a:lnTo>
                    <a:pt x="93726" y="86868"/>
                  </a:lnTo>
                  <a:lnTo>
                    <a:pt x="94488" y="86868"/>
                  </a:lnTo>
                  <a:lnTo>
                    <a:pt x="95250" y="86106"/>
                  </a:lnTo>
                  <a:lnTo>
                    <a:pt x="96012" y="84582"/>
                  </a:lnTo>
                  <a:lnTo>
                    <a:pt x="96012" y="82296"/>
                  </a:lnTo>
                  <a:close/>
                </a:path>
                <a:path w="171450" h="220344">
                  <a:moveTo>
                    <a:pt x="105156" y="90678"/>
                  </a:moveTo>
                  <a:lnTo>
                    <a:pt x="103632" y="89154"/>
                  </a:lnTo>
                  <a:lnTo>
                    <a:pt x="103632" y="87630"/>
                  </a:lnTo>
                  <a:lnTo>
                    <a:pt x="100584" y="87630"/>
                  </a:lnTo>
                  <a:lnTo>
                    <a:pt x="99822" y="89916"/>
                  </a:lnTo>
                  <a:lnTo>
                    <a:pt x="99822" y="92964"/>
                  </a:lnTo>
                  <a:lnTo>
                    <a:pt x="101346" y="93726"/>
                  </a:lnTo>
                  <a:lnTo>
                    <a:pt x="102108" y="93726"/>
                  </a:lnTo>
                  <a:lnTo>
                    <a:pt x="103632" y="93726"/>
                  </a:lnTo>
                  <a:lnTo>
                    <a:pt x="105156" y="92202"/>
                  </a:lnTo>
                  <a:lnTo>
                    <a:pt x="105156" y="90678"/>
                  </a:lnTo>
                  <a:close/>
                </a:path>
                <a:path w="171450" h="220344">
                  <a:moveTo>
                    <a:pt x="106680" y="94488"/>
                  </a:moveTo>
                  <a:lnTo>
                    <a:pt x="105918" y="93726"/>
                  </a:lnTo>
                  <a:lnTo>
                    <a:pt x="104394" y="93726"/>
                  </a:lnTo>
                  <a:lnTo>
                    <a:pt x="102870" y="95250"/>
                  </a:lnTo>
                  <a:lnTo>
                    <a:pt x="102870" y="97536"/>
                  </a:lnTo>
                  <a:lnTo>
                    <a:pt x="103632" y="99060"/>
                  </a:lnTo>
                  <a:lnTo>
                    <a:pt x="103632" y="99822"/>
                  </a:lnTo>
                  <a:lnTo>
                    <a:pt x="105156" y="100584"/>
                  </a:lnTo>
                  <a:lnTo>
                    <a:pt x="106680" y="99822"/>
                  </a:lnTo>
                  <a:lnTo>
                    <a:pt x="106680" y="94488"/>
                  </a:lnTo>
                  <a:close/>
                </a:path>
                <a:path w="171450" h="220344">
                  <a:moveTo>
                    <a:pt x="108966" y="108966"/>
                  </a:moveTo>
                  <a:lnTo>
                    <a:pt x="108204" y="107442"/>
                  </a:lnTo>
                  <a:lnTo>
                    <a:pt x="106680" y="106680"/>
                  </a:lnTo>
                  <a:lnTo>
                    <a:pt x="105156" y="106680"/>
                  </a:lnTo>
                  <a:lnTo>
                    <a:pt x="103632" y="107442"/>
                  </a:lnTo>
                  <a:lnTo>
                    <a:pt x="103632" y="108204"/>
                  </a:lnTo>
                  <a:lnTo>
                    <a:pt x="102870" y="108204"/>
                  </a:lnTo>
                  <a:lnTo>
                    <a:pt x="101346" y="108966"/>
                  </a:lnTo>
                  <a:lnTo>
                    <a:pt x="100584" y="110490"/>
                  </a:lnTo>
                  <a:lnTo>
                    <a:pt x="100584" y="112776"/>
                  </a:lnTo>
                  <a:lnTo>
                    <a:pt x="102108" y="113538"/>
                  </a:lnTo>
                  <a:lnTo>
                    <a:pt x="102870" y="114300"/>
                  </a:lnTo>
                  <a:lnTo>
                    <a:pt x="103632" y="114300"/>
                  </a:lnTo>
                  <a:lnTo>
                    <a:pt x="105156" y="113538"/>
                  </a:lnTo>
                  <a:lnTo>
                    <a:pt x="105918" y="112776"/>
                  </a:lnTo>
                  <a:lnTo>
                    <a:pt x="105918" y="111252"/>
                  </a:lnTo>
                  <a:lnTo>
                    <a:pt x="108204" y="111252"/>
                  </a:lnTo>
                  <a:lnTo>
                    <a:pt x="108204" y="110490"/>
                  </a:lnTo>
                  <a:lnTo>
                    <a:pt x="108966" y="109728"/>
                  </a:lnTo>
                  <a:lnTo>
                    <a:pt x="108966" y="108966"/>
                  </a:lnTo>
                  <a:close/>
                </a:path>
                <a:path w="171450" h="220344">
                  <a:moveTo>
                    <a:pt x="112776" y="127254"/>
                  </a:moveTo>
                  <a:lnTo>
                    <a:pt x="112014" y="127254"/>
                  </a:lnTo>
                  <a:lnTo>
                    <a:pt x="112014" y="124968"/>
                  </a:lnTo>
                  <a:lnTo>
                    <a:pt x="109728" y="124968"/>
                  </a:lnTo>
                  <a:lnTo>
                    <a:pt x="108966" y="125730"/>
                  </a:lnTo>
                  <a:lnTo>
                    <a:pt x="108204" y="127254"/>
                  </a:lnTo>
                  <a:lnTo>
                    <a:pt x="107442" y="128016"/>
                  </a:lnTo>
                  <a:lnTo>
                    <a:pt x="107442" y="128778"/>
                  </a:lnTo>
                  <a:lnTo>
                    <a:pt x="108204" y="129540"/>
                  </a:lnTo>
                  <a:lnTo>
                    <a:pt x="108966" y="131064"/>
                  </a:lnTo>
                  <a:lnTo>
                    <a:pt x="109728" y="131826"/>
                  </a:lnTo>
                  <a:lnTo>
                    <a:pt x="110490" y="131826"/>
                  </a:lnTo>
                  <a:lnTo>
                    <a:pt x="112014" y="131064"/>
                  </a:lnTo>
                  <a:lnTo>
                    <a:pt x="112014" y="129540"/>
                  </a:lnTo>
                  <a:lnTo>
                    <a:pt x="112776" y="128778"/>
                  </a:lnTo>
                  <a:lnTo>
                    <a:pt x="112776" y="127254"/>
                  </a:lnTo>
                  <a:close/>
                </a:path>
                <a:path w="171450" h="220344">
                  <a:moveTo>
                    <a:pt x="115062" y="114300"/>
                  </a:moveTo>
                  <a:lnTo>
                    <a:pt x="113538" y="112776"/>
                  </a:lnTo>
                  <a:lnTo>
                    <a:pt x="110490" y="112776"/>
                  </a:lnTo>
                  <a:lnTo>
                    <a:pt x="110490" y="114300"/>
                  </a:lnTo>
                  <a:lnTo>
                    <a:pt x="109728" y="115062"/>
                  </a:lnTo>
                  <a:lnTo>
                    <a:pt x="109728" y="115824"/>
                  </a:lnTo>
                  <a:lnTo>
                    <a:pt x="110490" y="117348"/>
                  </a:lnTo>
                  <a:lnTo>
                    <a:pt x="111252" y="118110"/>
                  </a:lnTo>
                  <a:lnTo>
                    <a:pt x="112014" y="118110"/>
                  </a:lnTo>
                  <a:lnTo>
                    <a:pt x="113538" y="118110"/>
                  </a:lnTo>
                  <a:lnTo>
                    <a:pt x="114300" y="115824"/>
                  </a:lnTo>
                  <a:lnTo>
                    <a:pt x="115062" y="115824"/>
                  </a:lnTo>
                  <a:lnTo>
                    <a:pt x="115062" y="114300"/>
                  </a:lnTo>
                  <a:close/>
                </a:path>
                <a:path w="171450" h="220344">
                  <a:moveTo>
                    <a:pt x="122682" y="130302"/>
                  </a:moveTo>
                  <a:lnTo>
                    <a:pt x="121920" y="128778"/>
                  </a:lnTo>
                  <a:lnTo>
                    <a:pt x="121158" y="128778"/>
                  </a:lnTo>
                  <a:lnTo>
                    <a:pt x="120396" y="128016"/>
                  </a:lnTo>
                  <a:lnTo>
                    <a:pt x="119634" y="128016"/>
                  </a:lnTo>
                  <a:lnTo>
                    <a:pt x="117348" y="130302"/>
                  </a:lnTo>
                  <a:lnTo>
                    <a:pt x="117348" y="132588"/>
                  </a:lnTo>
                  <a:lnTo>
                    <a:pt x="118110" y="132588"/>
                  </a:lnTo>
                  <a:lnTo>
                    <a:pt x="119634" y="133350"/>
                  </a:lnTo>
                  <a:lnTo>
                    <a:pt x="119634" y="134112"/>
                  </a:lnTo>
                  <a:lnTo>
                    <a:pt x="121158" y="134112"/>
                  </a:lnTo>
                  <a:lnTo>
                    <a:pt x="122682" y="132588"/>
                  </a:lnTo>
                  <a:lnTo>
                    <a:pt x="122682" y="130302"/>
                  </a:lnTo>
                  <a:close/>
                </a:path>
                <a:path w="171450" h="220344">
                  <a:moveTo>
                    <a:pt x="130302" y="155448"/>
                  </a:moveTo>
                  <a:lnTo>
                    <a:pt x="129895" y="150571"/>
                  </a:lnTo>
                  <a:lnTo>
                    <a:pt x="127800" y="150279"/>
                  </a:lnTo>
                  <a:lnTo>
                    <a:pt x="126390" y="152958"/>
                  </a:lnTo>
                  <a:lnTo>
                    <a:pt x="128016" y="156972"/>
                  </a:lnTo>
                  <a:lnTo>
                    <a:pt x="128778" y="156972"/>
                  </a:lnTo>
                  <a:lnTo>
                    <a:pt x="130302" y="156972"/>
                  </a:lnTo>
                  <a:lnTo>
                    <a:pt x="130302" y="155448"/>
                  </a:lnTo>
                  <a:close/>
                </a:path>
                <a:path w="171450" h="220344">
                  <a:moveTo>
                    <a:pt x="150114" y="163068"/>
                  </a:moveTo>
                  <a:lnTo>
                    <a:pt x="147066" y="163068"/>
                  </a:lnTo>
                  <a:lnTo>
                    <a:pt x="146304" y="163830"/>
                  </a:lnTo>
                  <a:lnTo>
                    <a:pt x="145542" y="165354"/>
                  </a:lnTo>
                  <a:lnTo>
                    <a:pt x="145542" y="166116"/>
                  </a:lnTo>
                  <a:lnTo>
                    <a:pt x="146304" y="167640"/>
                  </a:lnTo>
                  <a:lnTo>
                    <a:pt x="147828" y="167640"/>
                  </a:lnTo>
                  <a:lnTo>
                    <a:pt x="149352" y="167640"/>
                  </a:lnTo>
                  <a:lnTo>
                    <a:pt x="150114" y="166878"/>
                  </a:lnTo>
                  <a:lnTo>
                    <a:pt x="150114" y="163068"/>
                  </a:lnTo>
                  <a:close/>
                </a:path>
                <a:path w="171450" h="220344">
                  <a:moveTo>
                    <a:pt x="156210" y="181356"/>
                  </a:moveTo>
                  <a:lnTo>
                    <a:pt x="154686" y="180594"/>
                  </a:lnTo>
                  <a:lnTo>
                    <a:pt x="152400" y="180594"/>
                  </a:lnTo>
                  <a:lnTo>
                    <a:pt x="151638" y="182118"/>
                  </a:lnTo>
                  <a:lnTo>
                    <a:pt x="151638" y="185928"/>
                  </a:lnTo>
                  <a:lnTo>
                    <a:pt x="152400" y="186690"/>
                  </a:lnTo>
                  <a:lnTo>
                    <a:pt x="153924" y="186690"/>
                  </a:lnTo>
                  <a:lnTo>
                    <a:pt x="155448" y="186690"/>
                  </a:lnTo>
                  <a:lnTo>
                    <a:pt x="156210" y="185166"/>
                  </a:lnTo>
                  <a:lnTo>
                    <a:pt x="156210" y="181356"/>
                  </a:lnTo>
                  <a:close/>
                </a:path>
                <a:path w="171450" h="220344">
                  <a:moveTo>
                    <a:pt x="165354" y="198882"/>
                  </a:moveTo>
                  <a:lnTo>
                    <a:pt x="164592" y="198120"/>
                  </a:lnTo>
                  <a:lnTo>
                    <a:pt x="163830" y="196596"/>
                  </a:lnTo>
                  <a:lnTo>
                    <a:pt x="160782" y="196596"/>
                  </a:lnTo>
                  <a:lnTo>
                    <a:pt x="160020" y="198120"/>
                  </a:lnTo>
                  <a:lnTo>
                    <a:pt x="160020" y="201930"/>
                  </a:lnTo>
                  <a:lnTo>
                    <a:pt x="161544" y="202692"/>
                  </a:lnTo>
                  <a:lnTo>
                    <a:pt x="162306" y="202692"/>
                  </a:lnTo>
                  <a:lnTo>
                    <a:pt x="164592" y="202692"/>
                  </a:lnTo>
                  <a:lnTo>
                    <a:pt x="165354" y="201168"/>
                  </a:lnTo>
                  <a:lnTo>
                    <a:pt x="165354" y="198882"/>
                  </a:lnTo>
                  <a:close/>
                </a:path>
                <a:path w="171450" h="220344">
                  <a:moveTo>
                    <a:pt x="171450" y="216408"/>
                  </a:moveTo>
                  <a:lnTo>
                    <a:pt x="170688" y="214122"/>
                  </a:lnTo>
                  <a:lnTo>
                    <a:pt x="169164" y="212598"/>
                  </a:lnTo>
                  <a:lnTo>
                    <a:pt x="168402" y="212598"/>
                  </a:lnTo>
                  <a:lnTo>
                    <a:pt x="166878" y="213360"/>
                  </a:lnTo>
                  <a:lnTo>
                    <a:pt x="166116" y="214884"/>
                  </a:lnTo>
                  <a:lnTo>
                    <a:pt x="166116" y="218694"/>
                  </a:lnTo>
                  <a:lnTo>
                    <a:pt x="167640" y="219456"/>
                  </a:lnTo>
                  <a:lnTo>
                    <a:pt x="168402" y="220218"/>
                  </a:lnTo>
                  <a:lnTo>
                    <a:pt x="169164" y="220218"/>
                  </a:lnTo>
                  <a:lnTo>
                    <a:pt x="170688" y="219456"/>
                  </a:lnTo>
                  <a:lnTo>
                    <a:pt x="171450" y="218694"/>
                  </a:lnTo>
                  <a:lnTo>
                    <a:pt x="171450" y="21640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8758428" y="2887217"/>
              <a:ext cx="17145" cy="21590"/>
            </a:xfrm>
            <a:custGeom>
              <a:avLst/>
              <a:gdLst/>
              <a:ahLst/>
              <a:cxnLst/>
              <a:rect l="l" t="t" r="r" b="b"/>
              <a:pathLst>
                <a:path w="17145" h="21589">
                  <a:moveTo>
                    <a:pt x="16764" y="12191"/>
                  </a:moveTo>
                  <a:lnTo>
                    <a:pt x="16764" y="7619"/>
                  </a:lnTo>
                  <a:lnTo>
                    <a:pt x="15240" y="3809"/>
                  </a:lnTo>
                  <a:lnTo>
                    <a:pt x="12954" y="2285"/>
                  </a:lnTo>
                  <a:lnTo>
                    <a:pt x="9906" y="0"/>
                  </a:lnTo>
                  <a:lnTo>
                    <a:pt x="6858" y="0"/>
                  </a:lnTo>
                  <a:lnTo>
                    <a:pt x="3810" y="3047"/>
                  </a:lnTo>
                  <a:lnTo>
                    <a:pt x="762" y="5333"/>
                  </a:lnTo>
                  <a:lnTo>
                    <a:pt x="0" y="9143"/>
                  </a:lnTo>
                  <a:lnTo>
                    <a:pt x="0" y="12953"/>
                  </a:lnTo>
                  <a:lnTo>
                    <a:pt x="1524" y="16763"/>
                  </a:lnTo>
                  <a:lnTo>
                    <a:pt x="3810" y="20573"/>
                  </a:lnTo>
                  <a:lnTo>
                    <a:pt x="7620" y="21335"/>
                  </a:lnTo>
                  <a:lnTo>
                    <a:pt x="11430" y="21335"/>
                  </a:lnTo>
                  <a:lnTo>
                    <a:pt x="14478" y="19049"/>
                  </a:lnTo>
                  <a:lnTo>
                    <a:pt x="16002" y="16763"/>
                  </a:lnTo>
                  <a:lnTo>
                    <a:pt x="16764" y="12191"/>
                  </a:lnTo>
                  <a:close/>
                </a:path>
              </a:pathLst>
            </a:custGeom>
            <a:solidFill>
              <a:srgbClr val="C1CC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8764524" y="2893313"/>
              <a:ext cx="6985" cy="9525"/>
            </a:xfrm>
            <a:custGeom>
              <a:avLst/>
              <a:gdLst/>
              <a:ahLst/>
              <a:cxnLst/>
              <a:rect l="l" t="t" r="r" b="b"/>
              <a:pathLst>
                <a:path w="6984" h="9525">
                  <a:moveTo>
                    <a:pt x="6857" y="5334"/>
                  </a:moveTo>
                  <a:lnTo>
                    <a:pt x="6857" y="3048"/>
                  </a:lnTo>
                  <a:lnTo>
                    <a:pt x="6095" y="2286"/>
                  </a:lnTo>
                  <a:lnTo>
                    <a:pt x="5333" y="762"/>
                  </a:lnTo>
                  <a:lnTo>
                    <a:pt x="3809" y="0"/>
                  </a:lnTo>
                  <a:lnTo>
                    <a:pt x="2285" y="0"/>
                  </a:lnTo>
                  <a:lnTo>
                    <a:pt x="1523" y="762"/>
                  </a:lnTo>
                  <a:lnTo>
                    <a:pt x="761" y="2286"/>
                  </a:lnTo>
                  <a:lnTo>
                    <a:pt x="0" y="4572"/>
                  </a:lnTo>
                  <a:lnTo>
                    <a:pt x="0" y="5334"/>
                  </a:lnTo>
                  <a:lnTo>
                    <a:pt x="761" y="6858"/>
                  </a:lnTo>
                  <a:lnTo>
                    <a:pt x="3047" y="9144"/>
                  </a:lnTo>
                  <a:lnTo>
                    <a:pt x="3809" y="9144"/>
                  </a:lnTo>
                  <a:lnTo>
                    <a:pt x="6095" y="7620"/>
                  </a:lnTo>
                  <a:lnTo>
                    <a:pt x="6095" y="6858"/>
                  </a:lnTo>
                  <a:lnTo>
                    <a:pt x="6857" y="533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8427973" y="2374646"/>
            <a:ext cx="3606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900" b="1" spc="-10" dirty="0">
                <a:latin typeface="Calibri"/>
                <a:cs typeface="Calibri"/>
              </a:rPr>
              <a:t>Special</a:t>
            </a:r>
            <a:r>
              <a:rPr sz="900" b="1" spc="500" dirty="0">
                <a:latin typeface="Calibri"/>
                <a:cs typeface="Calibri"/>
              </a:rPr>
              <a:t> </a:t>
            </a:r>
            <a:r>
              <a:rPr sz="900" b="1" spc="-10" dirty="0">
                <a:latin typeface="Calibri"/>
                <a:cs typeface="Calibri"/>
              </a:rPr>
              <a:t>Claims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9" name="object 39"/>
          <p:cNvSpPr txBox="1">
            <a:spLocks noGrp="1"/>
          </p:cNvSpPr>
          <p:nvPr>
            <p:ph type="title"/>
          </p:nvPr>
        </p:nvSpPr>
        <p:spPr>
          <a:xfrm>
            <a:off x="3244850" y="1142491"/>
            <a:ext cx="4903470" cy="2768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6000" spc="-440" dirty="0">
                <a:solidFill>
                  <a:srgbClr val="585858"/>
                </a:solidFill>
              </a:rPr>
              <a:t>T</a:t>
            </a:r>
            <a:r>
              <a:rPr sz="6000" spc="114" dirty="0">
                <a:solidFill>
                  <a:srgbClr val="585858"/>
                </a:solidFill>
              </a:rPr>
              <a:t>akin</a:t>
            </a:r>
            <a:r>
              <a:rPr sz="6000" spc="-35" dirty="0">
                <a:solidFill>
                  <a:srgbClr val="585858"/>
                </a:solidFill>
              </a:rPr>
              <a:t>g</a:t>
            </a:r>
            <a:r>
              <a:rPr sz="6000" spc="45" dirty="0">
                <a:solidFill>
                  <a:srgbClr val="585858"/>
                </a:solidFill>
              </a:rPr>
              <a:t> </a:t>
            </a:r>
            <a:r>
              <a:rPr sz="6000" spc="60" dirty="0">
                <a:solidFill>
                  <a:srgbClr val="585858"/>
                </a:solidFill>
              </a:rPr>
              <a:t>Aim</a:t>
            </a:r>
            <a:r>
              <a:rPr sz="6000" spc="430" dirty="0">
                <a:solidFill>
                  <a:srgbClr val="585858"/>
                </a:solidFill>
              </a:rPr>
              <a:t> </a:t>
            </a:r>
            <a:r>
              <a:rPr sz="6000" spc="100" dirty="0">
                <a:solidFill>
                  <a:srgbClr val="585858"/>
                </a:solidFill>
              </a:rPr>
              <a:t>at </a:t>
            </a:r>
            <a:r>
              <a:rPr sz="6000" spc="140" dirty="0">
                <a:solidFill>
                  <a:srgbClr val="585858"/>
                </a:solidFill>
              </a:rPr>
              <a:t>Special</a:t>
            </a:r>
            <a:endParaRPr sz="6000"/>
          </a:p>
          <a:p>
            <a:pPr marL="635" algn="ctr">
              <a:lnSpc>
                <a:spcPct val="100000"/>
              </a:lnSpc>
            </a:pPr>
            <a:r>
              <a:rPr sz="6000" spc="140" dirty="0">
                <a:solidFill>
                  <a:srgbClr val="585858"/>
                </a:solidFill>
              </a:rPr>
              <a:t>Claims</a:t>
            </a:r>
            <a:endParaRPr sz="60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9158922" y="1069339"/>
            <a:ext cx="305435" cy="540766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190"/>
              </a:lnSpc>
            </a:pPr>
            <a:r>
              <a:rPr sz="2200" cap="small" dirty="0">
                <a:solidFill>
                  <a:srgbClr val="FFFFFF"/>
                </a:solidFill>
                <a:latin typeface="Calibri"/>
                <a:cs typeface="Calibri"/>
              </a:rPr>
              <a:t>North</a:t>
            </a:r>
            <a:r>
              <a:rPr sz="2200" cap="small" spc="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cap="small" dirty="0">
                <a:solidFill>
                  <a:srgbClr val="FFFFFF"/>
                </a:solidFill>
                <a:latin typeface="Calibri"/>
                <a:cs typeface="Calibri"/>
              </a:rPr>
              <a:t>Tampa</a:t>
            </a:r>
            <a:r>
              <a:rPr sz="2200" cap="small" spc="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cap="small" dirty="0">
                <a:solidFill>
                  <a:srgbClr val="FFFFFF"/>
                </a:solidFill>
                <a:latin typeface="Calibri"/>
                <a:cs typeface="Calibri"/>
              </a:rPr>
              <a:t>Housing</a:t>
            </a:r>
            <a:r>
              <a:rPr sz="2200" cap="small" spc="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cap="small" dirty="0">
                <a:solidFill>
                  <a:srgbClr val="FFFFFF"/>
                </a:solidFill>
                <a:latin typeface="Calibri"/>
                <a:cs typeface="Calibri"/>
              </a:rPr>
              <a:t>Development</a:t>
            </a:r>
            <a:r>
              <a:rPr sz="2200" cap="small" spc="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cap="small" spc="-25" dirty="0">
                <a:solidFill>
                  <a:srgbClr val="FFFFFF"/>
                </a:solidFill>
                <a:latin typeface="Calibri"/>
                <a:cs typeface="Calibri"/>
              </a:rPr>
              <a:t>Corporation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95300" y="457200"/>
            <a:ext cx="8572500" cy="654025"/>
          </a:xfrm>
          <a:prstGeom prst="rect">
            <a:avLst/>
          </a:prstGeom>
          <a:solidFill>
            <a:srgbClr val="FBD443"/>
          </a:solidFill>
        </p:spPr>
        <p:txBody>
          <a:bodyPr vert="horz" wrap="square" lIns="0" tIns="38100" rIns="0" bIns="0" rtlCol="0">
            <a:spAutoFit/>
          </a:bodyPr>
          <a:lstStyle/>
          <a:p>
            <a:pPr marR="29209" algn="ctr">
              <a:lnSpc>
                <a:spcPct val="100000"/>
              </a:lnSpc>
              <a:spcBef>
                <a:spcPts val="5"/>
              </a:spcBef>
            </a:pPr>
            <a:r>
              <a:rPr lang="en-US" sz="4000" dirty="0"/>
              <a:t>Regular Vacancy HUD 52671-C</a:t>
            </a:r>
            <a:endParaRPr sz="4000" dirty="0"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39228" y="6201155"/>
            <a:ext cx="1534667" cy="1114044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08585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spc="-50" dirty="0"/>
              <a:t>10</a:t>
            </a:fld>
            <a:endParaRPr spc="-5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EB6DFBB-D50A-861F-B55D-EF4952F397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043" y="1219200"/>
            <a:ext cx="6945185" cy="6248400"/>
          </a:xfrm>
          <a:prstGeom prst="rect">
            <a:avLst/>
          </a:prstGeom>
        </p:spPr>
      </p:pic>
      <p:sp>
        <p:nvSpPr>
          <p:cNvPr id="7" name="Arrow: Down 6">
            <a:extLst>
              <a:ext uri="{FF2B5EF4-FFF2-40B4-BE49-F238E27FC236}">
                <a16:creationId xmlns:a16="http://schemas.microsoft.com/office/drawing/2014/main" id="{5B6C9BC9-1147-A4C4-4F9D-208D2F83CDF0}"/>
              </a:ext>
            </a:extLst>
          </p:cNvPr>
          <p:cNvSpPr/>
          <p:nvPr/>
        </p:nvSpPr>
        <p:spPr>
          <a:xfrm rot="5400000">
            <a:off x="3491274" y="1690326"/>
            <a:ext cx="190838" cy="46778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DEA1B8A4-A599-A708-DA07-120903D910A5}"/>
              </a:ext>
            </a:extLst>
          </p:cNvPr>
          <p:cNvSpPr/>
          <p:nvPr/>
        </p:nvSpPr>
        <p:spPr>
          <a:xfrm rot="5400000">
            <a:off x="7377474" y="1690326"/>
            <a:ext cx="190838" cy="46778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C419D699-128D-03D7-8DDA-2575A285F155}"/>
              </a:ext>
            </a:extLst>
          </p:cNvPr>
          <p:cNvSpPr/>
          <p:nvPr/>
        </p:nvSpPr>
        <p:spPr>
          <a:xfrm rot="5400000">
            <a:off x="3284095" y="6317105"/>
            <a:ext cx="300396" cy="77258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749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39228" y="6201155"/>
            <a:ext cx="1534667" cy="111404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9158922" y="1069339"/>
            <a:ext cx="305435" cy="540766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190"/>
              </a:lnSpc>
            </a:pPr>
            <a:r>
              <a:rPr sz="2200" cap="small" dirty="0">
                <a:solidFill>
                  <a:srgbClr val="FFFFFF"/>
                </a:solidFill>
                <a:latin typeface="Calibri"/>
                <a:cs typeface="Calibri"/>
              </a:rPr>
              <a:t>North</a:t>
            </a:r>
            <a:r>
              <a:rPr sz="2200" cap="small" spc="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cap="small" dirty="0">
                <a:solidFill>
                  <a:srgbClr val="FFFFFF"/>
                </a:solidFill>
                <a:latin typeface="Calibri"/>
                <a:cs typeface="Calibri"/>
              </a:rPr>
              <a:t>Tampa</a:t>
            </a:r>
            <a:r>
              <a:rPr sz="2200" cap="small" spc="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cap="small" dirty="0">
                <a:solidFill>
                  <a:srgbClr val="FFFFFF"/>
                </a:solidFill>
                <a:latin typeface="Calibri"/>
                <a:cs typeface="Calibri"/>
              </a:rPr>
              <a:t>Housing</a:t>
            </a:r>
            <a:r>
              <a:rPr sz="2200" cap="small" spc="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cap="small" dirty="0">
                <a:solidFill>
                  <a:srgbClr val="FFFFFF"/>
                </a:solidFill>
                <a:latin typeface="Calibri"/>
                <a:cs typeface="Calibri"/>
              </a:rPr>
              <a:t>Development</a:t>
            </a:r>
            <a:r>
              <a:rPr sz="2200" cap="small" spc="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cap="small" spc="-25" dirty="0">
                <a:solidFill>
                  <a:srgbClr val="FFFFFF"/>
                </a:solidFill>
                <a:latin typeface="Calibri"/>
                <a:cs typeface="Calibri"/>
              </a:rPr>
              <a:t>Corporation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95300" y="457200"/>
            <a:ext cx="8572500" cy="654025"/>
          </a:xfrm>
          <a:prstGeom prst="rect">
            <a:avLst/>
          </a:prstGeom>
          <a:solidFill>
            <a:srgbClr val="FBD443"/>
          </a:solidFill>
        </p:spPr>
        <p:txBody>
          <a:bodyPr vert="horz" wrap="square" lIns="0" tIns="38100" rIns="0" bIns="0" rtlCol="0">
            <a:spAutoFit/>
          </a:bodyPr>
          <a:lstStyle/>
          <a:p>
            <a:pPr marR="29209" algn="ctr">
              <a:lnSpc>
                <a:spcPct val="100000"/>
              </a:lnSpc>
              <a:spcBef>
                <a:spcPts val="5"/>
              </a:spcBef>
            </a:pPr>
            <a:r>
              <a:rPr lang="en-US" sz="4000" dirty="0"/>
              <a:t>Question</a:t>
            </a:r>
            <a:endParaRPr sz="4000" dirty="0"/>
          </a:p>
        </p:txBody>
      </p:sp>
      <p:sp>
        <p:nvSpPr>
          <p:cNvPr id="5" name="object 5"/>
          <p:cNvSpPr txBox="1"/>
          <p:nvPr/>
        </p:nvSpPr>
        <p:spPr>
          <a:xfrm>
            <a:off x="754506" y="1099930"/>
            <a:ext cx="8313293" cy="456727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4785" marR="371475" indent="-172720" algn="just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186055" algn="l"/>
              </a:tabLst>
            </a:pPr>
            <a:endParaRPr lang="en-US" sz="3200" dirty="0">
              <a:latin typeface="Times New Roman"/>
              <a:cs typeface="Times New Roman"/>
            </a:endParaRPr>
          </a:p>
          <a:p>
            <a:pPr marL="184785" marR="371475" indent="-172720" algn="just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186055" algn="l"/>
              </a:tabLst>
            </a:pPr>
            <a:endParaRPr lang="en-US" sz="3200" dirty="0">
              <a:latin typeface="Times New Roman"/>
              <a:cs typeface="Times New Roman"/>
            </a:endParaRPr>
          </a:p>
          <a:p>
            <a:pPr marL="184785" marR="371475" indent="-172720" algn="ctr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186055" algn="l"/>
              </a:tabLst>
            </a:pPr>
            <a:r>
              <a:rPr lang="en-US" sz="3200" dirty="0">
                <a:latin typeface="Times New Roman"/>
                <a:cs typeface="Times New Roman"/>
              </a:rPr>
              <a:t>Should you </a:t>
            </a:r>
            <a:r>
              <a:rPr sz="3200" dirty="0">
                <a:latin typeface="Times New Roman"/>
                <a:cs typeface="Times New Roman"/>
              </a:rPr>
              <a:t>include</a:t>
            </a:r>
            <a:r>
              <a:rPr sz="3200" spc="-4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SSN</a:t>
            </a:r>
            <a:r>
              <a:rPr sz="3200" spc="-3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#’s</a:t>
            </a:r>
            <a:r>
              <a:rPr lang="en-US" sz="3200" dirty="0">
                <a:latin typeface="Times New Roman"/>
                <a:cs typeface="Times New Roman"/>
              </a:rPr>
              <a:t> or DOB’s</a:t>
            </a:r>
            <a:r>
              <a:rPr sz="3200" spc="-3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on</a:t>
            </a:r>
            <a:r>
              <a:rPr sz="3200" spc="-4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any</a:t>
            </a:r>
            <a:r>
              <a:rPr sz="3200" spc="-3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of</a:t>
            </a:r>
            <a:r>
              <a:rPr sz="3200" spc="-3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the</a:t>
            </a:r>
            <a:r>
              <a:rPr sz="3200" spc="-40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claim forms</a:t>
            </a:r>
            <a:r>
              <a:rPr lang="en-US" sz="3200" spc="-10" dirty="0">
                <a:latin typeface="Times New Roman"/>
                <a:cs typeface="Times New Roman"/>
              </a:rPr>
              <a:t>?</a:t>
            </a:r>
          </a:p>
          <a:p>
            <a:pPr marL="184785" marR="371475" indent="-172720" algn="just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186055" algn="l"/>
              </a:tabLst>
            </a:pPr>
            <a:endParaRPr lang="en-US" sz="3200" spc="-10" dirty="0">
              <a:latin typeface="Times New Roman"/>
              <a:cs typeface="Times New Roman"/>
            </a:endParaRPr>
          </a:p>
          <a:p>
            <a:pPr marL="526415" marR="371475" indent="-514350" algn="ctr">
              <a:lnSpc>
                <a:spcPct val="100000"/>
              </a:lnSpc>
              <a:spcBef>
                <a:spcPts val="770"/>
              </a:spcBef>
              <a:buAutoNum type="alphaUcPeriod"/>
              <a:tabLst>
                <a:tab pos="186055" algn="l"/>
              </a:tabLst>
            </a:pPr>
            <a:r>
              <a:rPr lang="en-US" sz="3200" spc="-10" dirty="0">
                <a:latin typeface="Times New Roman"/>
                <a:cs typeface="Times New Roman"/>
              </a:rPr>
              <a:t>Yes</a:t>
            </a:r>
          </a:p>
          <a:p>
            <a:pPr marL="526415" marR="371475" indent="-514350" algn="ctr">
              <a:lnSpc>
                <a:spcPct val="100000"/>
              </a:lnSpc>
              <a:spcBef>
                <a:spcPts val="770"/>
              </a:spcBef>
              <a:buAutoNum type="alphaUcPeriod"/>
              <a:tabLst>
                <a:tab pos="186055" algn="l"/>
              </a:tabLst>
            </a:pPr>
            <a:r>
              <a:rPr lang="en-US" sz="3200" spc="-10" dirty="0">
                <a:latin typeface="Times New Roman"/>
                <a:cs typeface="Times New Roman"/>
              </a:rPr>
              <a:t>No</a:t>
            </a:r>
          </a:p>
          <a:p>
            <a:pPr marL="184785" marR="371475" indent="-172720" algn="just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186055" algn="l"/>
              </a:tabLst>
            </a:pPr>
            <a:endParaRPr sz="3200" dirty="0">
              <a:latin typeface="Times New Roman"/>
              <a:cs typeface="Times New Roman"/>
            </a:endParaRPr>
          </a:p>
        </p:txBody>
      </p:sp>
      <p:pic>
        <p:nvPicPr>
          <p:cNvPr id="3076" name="Picture 4" descr="question marks over it Stock Photo ...">
            <a:extLst>
              <a:ext uri="{FF2B5EF4-FFF2-40B4-BE49-F238E27FC236}">
                <a16:creationId xmlns:a16="http://schemas.microsoft.com/office/drawing/2014/main" id="{6AECC9AC-78DC-BE6E-FBA2-9A2A6AB082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15"/>
          <a:stretch/>
        </p:blipFill>
        <p:spPr bwMode="auto">
          <a:xfrm rot="1169349">
            <a:off x="6505557" y="3215273"/>
            <a:ext cx="2049119" cy="2578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39228" y="6201155"/>
            <a:ext cx="1534667" cy="111404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9158922" y="1069339"/>
            <a:ext cx="305435" cy="540766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190"/>
              </a:lnSpc>
            </a:pPr>
            <a:r>
              <a:rPr sz="2200" cap="small" dirty="0">
                <a:solidFill>
                  <a:srgbClr val="FFFFFF"/>
                </a:solidFill>
                <a:latin typeface="Calibri"/>
                <a:cs typeface="Calibri"/>
              </a:rPr>
              <a:t>North</a:t>
            </a:r>
            <a:r>
              <a:rPr sz="2200" cap="small" spc="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cap="small" dirty="0">
                <a:solidFill>
                  <a:srgbClr val="FFFFFF"/>
                </a:solidFill>
                <a:latin typeface="Calibri"/>
                <a:cs typeface="Calibri"/>
              </a:rPr>
              <a:t>Tampa</a:t>
            </a:r>
            <a:r>
              <a:rPr sz="2200" cap="small" spc="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cap="small" dirty="0">
                <a:solidFill>
                  <a:srgbClr val="FFFFFF"/>
                </a:solidFill>
                <a:latin typeface="Calibri"/>
                <a:cs typeface="Calibri"/>
              </a:rPr>
              <a:t>Housing</a:t>
            </a:r>
            <a:r>
              <a:rPr sz="2200" cap="small" spc="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cap="small" dirty="0">
                <a:solidFill>
                  <a:srgbClr val="FFFFFF"/>
                </a:solidFill>
                <a:latin typeface="Calibri"/>
                <a:cs typeface="Calibri"/>
              </a:rPr>
              <a:t>Development</a:t>
            </a:r>
            <a:r>
              <a:rPr sz="2200" cap="small" spc="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cap="small" spc="-25" dirty="0">
                <a:solidFill>
                  <a:srgbClr val="FFFFFF"/>
                </a:solidFill>
                <a:latin typeface="Calibri"/>
                <a:cs typeface="Calibri"/>
              </a:rPr>
              <a:t>Corporation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95300" y="457200"/>
            <a:ext cx="8572500" cy="654025"/>
          </a:xfrm>
          <a:prstGeom prst="rect">
            <a:avLst/>
          </a:prstGeom>
          <a:solidFill>
            <a:srgbClr val="FBD443"/>
          </a:solidFill>
        </p:spPr>
        <p:txBody>
          <a:bodyPr vert="horz" wrap="square" lIns="0" tIns="38100" rIns="0" bIns="0" rtlCol="0">
            <a:spAutoFit/>
          </a:bodyPr>
          <a:lstStyle/>
          <a:p>
            <a:pPr marR="29209" algn="ctr">
              <a:lnSpc>
                <a:spcPct val="100000"/>
              </a:lnSpc>
              <a:spcBef>
                <a:spcPts val="5"/>
              </a:spcBef>
            </a:pPr>
            <a:r>
              <a:rPr lang="en-US" sz="4000" dirty="0"/>
              <a:t>Question</a:t>
            </a:r>
            <a:endParaRPr sz="4000" dirty="0"/>
          </a:p>
        </p:txBody>
      </p:sp>
      <p:sp>
        <p:nvSpPr>
          <p:cNvPr id="5" name="object 5"/>
          <p:cNvSpPr txBox="1"/>
          <p:nvPr/>
        </p:nvSpPr>
        <p:spPr>
          <a:xfrm>
            <a:off x="754506" y="1099930"/>
            <a:ext cx="8313293" cy="565475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371475" algn="just">
              <a:lnSpc>
                <a:spcPct val="100000"/>
              </a:lnSpc>
              <a:spcBef>
                <a:spcPts val="770"/>
              </a:spcBef>
              <a:tabLst>
                <a:tab pos="186055" algn="l"/>
              </a:tabLst>
            </a:pPr>
            <a:endParaRPr lang="en-US" sz="3200" dirty="0">
              <a:latin typeface="Times New Roman"/>
              <a:cs typeface="Times New Roman"/>
            </a:endParaRPr>
          </a:p>
          <a:p>
            <a:pPr marL="184785" marR="371475" indent="-172720" algn="ctr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186055" algn="l"/>
              </a:tabLst>
            </a:pPr>
            <a:r>
              <a:rPr lang="en-US" sz="3200" b="1" dirty="0">
                <a:latin typeface="Times New Roman"/>
                <a:cs typeface="Times New Roman"/>
              </a:rPr>
              <a:t>Should you include the entire waiting list with your submission? </a:t>
            </a:r>
          </a:p>
          <a:p>
            <a:pPr marL="184785" marR="371475" indent="-172720" algn="ctr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186055" algn="l"/>
              </a:tabLst>
            </a:pPr>
            <a:r>
              <a:rPr lang="en-US" sz="3200" spc="-10" dirty="0">
                <a:latin typeface="Times New Roman"/>
                <a:cs typeface="Times New Roman"/>
              </a:rPr>
              <a:t>A. Yes</a:t>
            </a:r>
          </a:p>
          <a:p>
            <a:pPr marL="184785" marR="371475" indent="-172720" algn="ctr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186055" algn="l"/>
              </a:tabLst>
            </a:pPr>
            <a:r>
              <a:rPr lang="en-US" sz="3200" spc="-10" dirty="0">
                <a:latin typeface="Times New Roman"/>
                <a:cs typeface="Times New Roman"/>
              </a:rPr>
              <a:t>B No</a:t>
            </a:r>
          </a:p>
          <a:p>
            <a:pPr marL="12065" marR="371475" algn="ctr">
              <a:lnSpc>
                <a:spcPct val="100000"/>
              </a:lnSpc>
              <a:spcBef>
                <a:spcPts val="770"/>
              </a:spcBef>
              <a:tabLst>
                <a:tab pos="186055" algn="l"/>
              </a:tabLst>
            </a:pPr>
            <a:r>
              <a:rPr lang="en-US" sz="3200" b="1" spc="-10" dirty="0">
                <a:latin typeface="Times New Roman"/>
                <a:cs typeface="Times New Roman"/>
              </a:rPr>
              <a:t>Will your claim be denied for incomplete waiting list?</a:t>
            </a:r>
          </a:p>
          <a:p>
            <a:pPr marL="526415" marR="371475" indent="-514350" algn="ctr">
              <a:lnSpc>
                <a:spcPct val="100000"/>
              </a:lnSpc>
              <a:spcBef>
                <a:spcPts val="770"/>
              </a:spcBef>
              <a:buAutoNum type="alphaUcPeriod"/>
              <a:tabLst>
                <a:tab pos="186055" algn="l"/>
              </a:tabLst>
            </a:pPr>
            <a:r>
              <a:rPr lang="en-US" sz="3200" spc="-10" dirty="0">
                <a:latin typeface="Times New Roman"/>
                <a:cs typeface="Times New Roman"/>
              </a:rPr>
              <a:t>Yes</a:t>
            </a:r>
          </a:p>
          <a:p>
            <a:pPr marL="526415" marR="371475" indent="-514350" algn="ctr">
              <a:lnSpc>
                <a:spcPct val="100000"/>
              </a:lnSpc>
              <a:spcBef>
                <a:spcPts val="770"/>
              </a:spcBef>
              <a:buAutoNum type="alphaUcPeriod"/>
              <a:tabLst>
                <a:tab pos="186055" algn="l"/>
              </a:tabLst>
            </a:pPr>
            <a:r>
              <a:rPr lang="en-US" sz="3200" spc="-10" dirty="0">
                <a:latin typeface="Times New Roman"/>
                <a:cs typeface="Times New Roman"/>
              </a:rPr>
              <a:t>No</a:t>
            </a:r>
          </a:p>
          <a:p>
            <a:pPr marL="184785" marR="371475" indent="-172720" algn="just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186055" algn="l"/>
              </a:tabLst>
            </a:pPr>
            <a:endParaRPr sz="32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95896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39228" y="6201155"/>
            <a:ext cx="1534667" cy="111404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9158922" y="1069339"/>
            <a:ext cx="305435" cy="540766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190"/>
              </a:lnSpc>
            </a:pPr>
            <a:r>
              <a:rPr sz="2200" cap="small" dirty="0">
                <a:solidFill>
                  <a:srgbClr val="FFFFFF"/>
                </a:solidFill>
                <a:latin typeface="Calibri"/>
                <a:cs typeface="Calibri"/>
              </a:rPr>
              <a:t>North</a:t>
            </a:r>
            <a:r>
              <a:rPr sz="2200" cap="small" spc="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cap="small" dirty="0">
                <a:solidFill>
                  <a:srgbClr val="FFFFFF"/>
                </a:solidFill>
                <a:latin typeface="Calibri"/>
                <a:cs typeface="Calibri"/>
              </a:rPr>
              <a:t>Tampa</a:t>
            </a:r>
            <a:r>
              <a:rPr sz="2200" cap="small" spc="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cap="small" dirty="0">
                <a:solidFill>
                  <a:srgbClr val="FFFFFF"/>
                </a:solidFill>
                <a:latin typeface="Calibri"/>
                <a:cs typeface="Calibri"/>
              </a:rPr>
              <a:t>Housing</a:t>
            </a:r>
            <a:r>
              <a:rPr sz="2200" cap="small" spc="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cap="small" dirty="0">
                <a:solidFill>
                  <a:srgbClr val="FFFFFF"/>
                </a:solidFill>
                <a:latin typeface="Calibri"/>
                <a:cs typeface="Calibri"/>
              </a:rPr>
              <a:t>Development</a:t>
            </a:r>
            <a:r>
              <a:rPr sz="2200" cap="small" spc="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cap="small" spc="-25" dirty="0">
                <a:solidFill>
                  <a:srgbClr val="FFFFFF"/>
                </a:solidFill>
                <a:latin typeface="Calibri"/>
                <a:cs typeface="Calibri"/>
              </a:rPr>
              <a:t>Corporation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95300" y="457200"/>
            <a:ext cx="8572500" cy="654025"/>
          </a:xfrm>
          <a:prstGeom prst="rect">
            <a:avLst/>
          </a:prstGeom>
          <a:solidFill>
            <a:srgbClr val="FBD443"/>
          </a:solidFill>
        </p:spPr>
        <p:txBody>
          <a:bodyPr vert="horz" wrap="square" lIns="0" tIns="38100" rIns="0" bIns="0" rtlCol="0">
            <a:spAutoFit/>
          </a:bodyPr>
          <a:lstStyle/>
          <a:p>
            <a:pPr marR="29209" algn="ctr">
              <a:lnSpc>
                <a:spcPct val="100000"/>
              </a:lnSpc>
              <a:spcBef>
                <a:spcPts val="5"/>
              </a:spcBef>
            </a:pPr>
            <a:r>
              <a:rPr sz="4000" dirty="0"/>
              <a:t>Claim</a:t>
            </a:r>
            <a:r>
              <a:rPr sz="4000" spc="-155" dirty="0"/>
              <a:t> </a:t>
            </a:r>
            <a:r>
              <a:rPr sz="4000" dirty="0"/>
              <a:t>Submission</a:t>
            </a:r>
            <a:r>
              <a:rPr sz="4000" spc="-150" dirty="0"/>
              <a:t> </a:t>
            </a:r>
            <a:r>
              <a:rPr sz="4000" spc="-20" dirty="0"/>
              <a:t>Tips</a:t>
            </a:r>
            <a:endParaRPr sz="4000" dirty="0"/>
          </a:p>
        </p:txBody>
      </p:sp>
      <p:sp>
        <p:nvSpPr>
          <p:cNvPr id="5" name="object 5"/>
          <p:cNvSpPr txBox="1"/>
          <p:nvPr/>
        </p:nvSpPr>
        <p:spPr>
          <a:xfrm>
            <a:off x="754507" y="1099930"/>
            <a:ext cx="7665720" cy="583941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4785" marR="478155" indent="-172720" algn="just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186055" algn="l"/>
              </a:tabLst>
            </a:pPr>
            <a:r>
              <a:rPr sz="3200" dirty="0">
                <a:latin typeface="Times New Roman"/>
                <a:cs typeface="Times New Roman"/>
              </a:rPr>
              <a:t>Compile</a:t>
            </a:r>
            <a:r>
              <a:rPr sz="3200" spc="-6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your</a:t>
            </a:r>
            <a:r>
              <a:rPr sz="3200" spc="-5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Special</a:t>
            </a:r>
            <a:r>
              <a:rPr sz="3200" spc="-5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Claim</a:t>
            </a:r>
            <a:r>
              <a:rPr sz="3200" spc="-6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as</a:t>
            </a:r>
            <a:r>
              <a:rPr sz="3200" spc="-5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soon</a:t>
            </a:r>
            <a:r>
              <a:rPr sz="3200" spc="-6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as</a:t>
            </a:r>
            <a:r>
              <a:rPr sz="3200" spc="-55" dirty="0">
                <a:latin typeface="Times New Roman"/>
                <a:cs typeface="Times New Roman"/>
              </a:rPr>
              <a:t> </a:t>
            </a:r>
            <a:r>
              <a:rPr sz="3200" spc="-25" dirty="0">
                <a:latin typeface="Times New Roman"/>
                <a:cs typeface="Times New Roman"/>
              </a:rPr>
              <a:t>the 	</a:t>
            </a:r>
            <a:r>
              <a:rPr sz="3200" dirty="0">
                <a:latin typeface="Times New Roman"/>
                <a:cs typeface="Times New Roman"/>
              </a:rPr>
              <a:t>vacancy</a:t>
            </a:r>
            <a:r>
              <a:rPr sz="3200" spc="-100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occurs.</a:t>
            </a:r>
            <a:r>
              <a:rPr lang="en-US" sz="3200" spc="-10" dirty="0">
                <a:latin typeface="Times New Roman"/>
                <a:cs typeface="Times New Roman"/>
              </a:rPr>
              <a:t> Claims must be submitted within 180 days from the date the unit became available for occupancy.</a:t>
            </a:r>
            <a:endParaRPr sz="3200" dirty="0">
              <a:latin typeface="Times New Roman"/>
              <a:cs typeface="Times New Roman"/>
            </a:endParaRPr>
          </a:p>
          <a:p>
            <a:pPr marL="184785" marR="5080" indent="-172720" algn="just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186055" algn="l"/>
              </a:tabLst>
            </a:pPr>
            <a:r>
              <a:rPr sz="3200" dirty="0">
                <a:latin typeface="Times New Roman"/>
                <a:cs typeface="Times New Roman"/>
              </a:rPr>
              <a:t>Use</a:t>
            </a:r>
            <a:r>
              <a:rPr sz="3200" spc="-6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the</a:t>
            </a:r>
            <a:r>
              <a:rPr sz="3200" spc="-5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Special</a:t>
            </a:r>
            <a:r>
              <a:rPr sz="3200" spc="-6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Claim</a:t>
            </a:r>
            <a:r>
              <a:rPr sz="3200" spc="-5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Checklist</a:t>
            </a:r>
            <a:r>
              <a:rPr sz="3200" spc="-5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as</a:t>
            </a:r>
            <a:r>
              <a:rPr sz="3200" spc="-6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a</a:t>
            </a:r>
            <a:r>
              <a:rPr sz="3200" spc="-5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guide</a:t>
            </a:r>
            <a:r>
              <a:rPr sz="3200" spc="-55" dirty="0">
                <a:latin typeface="Times New Roman"/>
                <a:cs typeface="Times New Roman"/>
              </a:rPr>
              <a:t> </a:t>
            </a:r>
            <a:r>
              <a:rPr sz="3200" spc="-25" dirty="0">
                <a:latin typeface="Times New Roman"/>
                <a:cs typeface="Times New Roman"/>
              </a:rPr>
              <a:t>to 	</a:t>
            </a:r>
            <a:r>
              <a:rPr sz="3200" dirty="0">
                <a:latin typeface="Times New Roman"/>
                <a:cs typeface="Times New Roman"/>
              </a:rPr>
              <a:t>assemble</a:t>
            </a:r>
            <a:r>
              <a:rPr sz="3200" spc="-4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all</a:t>
            </a:r>
            <a:r>
              <a:rPr sz="3200" spc="-6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the</a:t>
            </a:r>
            <a:r>
              <a:rPr sz="3200" spc="-6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documents</a:t>
            </a:r>
            <a:r>
              <a:rPr sz="3200" spc="-6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you</a:t>
            </a:r>
            <a:r>
              <a:rPr sz="3200" spc="-6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need</a:t>
            </a:r>
            <a:r>
              <a:rPr sz="3200" spc="-6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for</a:t>
            </a:r>
            <a:r>
              <a:rPr sz="3200" spc="-65" dirty="0">
                <a:latin typeface="Times New Roman"/>
                <a:cs typeface="Times New Roman"/>
              </a:rPr>
              <a:t> </a:t>
            </a:r>
            <a:r>
              <a:rPr sz="3200" spc="-20" dirty="0">
                <a:latin typeface="Times New Roman"/>
                <a:cs typeface="Times New Roman"/>
              </a:rPr>
              <a:t>your 	</a:t>
            </a:r>
            <a:r>
              <a:rPr sz="3200" dirty="0">
                <a:latin typeface="Times New Roman"/>
                <a:cs typeface="Times New Roman"/>
              </a:rPr>
              <a:t>Special</a:t>
            </a:r>
            <a:r>
              <a:rPr sz="3200" spc="-90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Claim.</a:t>
            </a:r>
            <a:endParaRPr sz="3200" dirty="0">
              <a:latin typeface="Times New Roman"/>
              <a:cs typeface="Times New Roman"/>
            </a:endParaRPr>
          </a:p>
          <a:p>
            <a:pPr marL="184785" marR="371475" indent="-172720" algn="just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186055" algn="l"/>
              </a:tabLst>
            </a:pPr>
            <a:r>
              <a:rPr sz="3200" dirty="0">
                <a:latin typeface="Times New Roman"/>
                <a:cs typeface="Times New Roman"/>
              </a:rPr>
              <a:t>Do</a:t>
            </a:r>
            <a:r>
              <a:rPr sz="3200" spc="-4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not</a:t>
            </a:r>
            <a:r>
              <a:rPr sz="3200" spc="-3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include</a:t>
            </a:r>
            <a:r>
              <a:rPr sz="3200" spc="-4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SSN</a:t>
            </a:r>
            <a:r>
              <a:rPr sz="3200" spc="-3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#’s</a:t>
            </a:r>
            <a:r>
              <a:rPr lang="en-US" sz="3200" dirty="0">
                <a:latin typeface="Times New Roman"/>
                <a:cs typeface="Times New Roman"/>
              </a:rPr>
              <a:t> or DOB’s</a:t>
            </a:r>
            <a:r>
              <a:rPr sz="3200" spc="-3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on</a:t>
            </a:r>
            <a:r>
              <a:rPr sz="3200" spc="-4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any</a:t>
            </a:r>
            <a:r>
              <a:rPr sz="3200" spc="-3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of</a:t>
            </a:r>
            <a:r>
              <a:rPr sz="3200" spc="-3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the</a:t>
            </a:r>
            <a:r>
              <a:rPr sz="3200" spc="-40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claim forms.</a:t>
            </a:r>
            <a:endParaRPr sz="3200" dirty="0">
              <a:latin typeface="Times New Roman"/>
              <a:cs typeface="Times New Roman"/>
            </a:endParaRPr>
          </a:p>
          <a:p>
            <a:pPr marL="185420" indent="-172720" algn="just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185420" algn="l"/>
              </a:tabLst>
            </a:pPr>
            <a:r>
              <a:rPr lang="en-US" sz="3200" dirty="0">
                <a:latin typeface="Times New Roman"/>
                <a:cs typeface="Times New Roman"/>
              </a:rPr>
              <a:t>All claims must be submitted to:</a:t>
            </a:r>
          </a:p>
          <a:p>
            <a:pPr marL="12700" algn="just">
              <a:lnSpc>
                <a:spcPct val="100000"/>
              </a:lnSpc>
              <a:spcBef>
                <a:spcPts val="765"/>
              </a:spcBef>
              <a:tabLst>
                <a:tab pos="185420" algn="l"/>
              </a:tabLst>
            </a:pPr>
            <a:r>
              <a:rPr lang="en-US" sz="3200" spc="-10" dirty="0">
                <a:latin typeface="Times New Roman"/>
                <a:cs typeface="Times New Roman"/>
              </a:rPr>
              <a:t>  </a:t>
            </a:r>
            <a:r>
              <a:rPr lang="en-US" sz="3200" spc="-10" dirty="0">
                <a:solidFill>
                  <a:srgbClr val="FF0000"/>
                </a:solidFill>
                <a:latin typeface="Times New Roman"/>
                <a:cs typeface="Times New Roman"/>
              </a:rPr>
              <a:t>specialclaim@cgifederal.com</a:t>
            </a:r>
            <a:endParaRPr sz="32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33838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6320041-4700-3356-4D7D-B1D01F052D39}"/>
              </a:ext>
            </a:extLst>
          </p:cNvPr>
          <p:cNvSpPr txBox="1"/>
          <p:nvPr/>
        </p:nvSpPr>
        <p:spPr>
          <a:xfrm>
            <a:off x="914400" y="685800"/>
            <a:ext cx="80772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Only submit pages of the waitlist that correlate with the MI tenant. The entire wait list does not need to be submitted.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the waitlist is several pages long, please indicate on which page the MI tenant is listed.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it took over 30 days to make the unit ready after MO, an explanation MUST be given.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the OA does not have the signed 50059, then submit the lease that is signed/dated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by management and tenant.</a:t>
            </a:r>
          </a:p>
        </p:txBody>
      </p:sp>
      <p:pic>
        <p:nvPicPr>
          <p:cNvPr id="3" name="object 2">
            <a:extLst>
              <a:ext uri="{FF2B5EF4-FFF2-40B4-BE49-F238E27FC236}">
                <a16:creationId xmlns:a16="http://schemas.microsoft.com/office/drawing/2014/main" id="{B17ED1F7-66E3-6F10-4A3B-5F04BAE811D6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39228" y="6201155"/>
            <a:ext cx="1534667" cy="1114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3089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1029335" y="762000"/>
            <a:ext cx="7999729" cy="14884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90295" marR="5080" indent="-1076960" algn="ctr">
              <a:lnSpc>
                <a:spcPct val="100000"/>
              </a:lnSpc>
              <a:spcBef>
                <a:spcPts val="100"/>
              </a:spcBef>
            </a:pPr>
            <a:r>
              <a:rPr spc="95" dirty="0"/>
              <a:t>Unpaid</a:t>
            </a:r>
            <a:r>
              <a:rPr spc="310" dirty="0"/>
              <a:t> </a:t>
            </a:r>
            <a:r>
              <a:rPr spc="105" dirty="0"/>
              <a:t>Rent</a:t>
            </a:r>
            <a:r>
              <a:rPr spc="310" dirty="0"/>
              <a:t> </a:t>
            </a:r>
            <a:br>
              <a:rPr lang="en-US" spc="70" dirty="0"/>
            </a:br>
            <a:endParaRPr spc="140" dirty="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64552" y="5756147"/>
            <a:ext cx="2136648" cy="155905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765301" y="4592828"/>
            <a:ext cx="700405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solidFill>
                  <a:srgbClr val="F1F1F1"/>
                </a:solidFill>
                <a:latin typeface="Times New Roman"/>
                <a:cs typeface="Times New Roman"/>
              </a:rPr>
              <a:t>North</a:t>
            </a:r>
            <a:r>
              <a:rPr sz="2800" spc="-114" dirty="0">
                <a:solidFill>
                  <a:srgbClr val="F1F1F1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F1F1F1"/>
                </a:solidFill>
                <a:latin typeface="Times New Roman"/>
                <a:cs typeface="Times New Roman"/>
              </a:rPr>
              <a:t>Tampa</a:t>
            </a:r>
            <a:r>
              <a:rPr sz="2800" spc="-65" dirty="0">
                <a:solidFill>
                  <a:srgbClr val="F1F1F1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1F1F1"/>
                </a:solidFill>
                <a:latin typeface="Times New Roman"/>
                <a:cs typeface="Times New Roman"/>
              </a:rPr>
              <a:t>Housing</a:t>
            </a:r>
            <a:r>
              <a:rPr sz="2800" spc="-60" dirty="0">
                <a:solidFill>
                  <a:srgbClr val="F1F1F1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1F1F1"/>
                </a:solidFill>
                <a:latin typeface="Times New Roman"/>
                <a:cs typeface="Times New Roman"/>
              </a:rPr>
              <a:t>Development</a:t>
            </a:r>
            <a:r>
              <a:rPr sz="2800" spc="-60" dirty="0">
                <a:solidFill>
                  <a:srgbClr val="F1F1F1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1F1F1"/>
                </a:solidFill>
                <a:latin typeface="Times New Roman"/>
                <a:cs typeface="Times New Roman"/>
              </a:rPr>
              <a:t>Corporation</a:t>
            </a:r>
            <a:endParaRPr sz="2800">
              <a:latin typeface="Times New Roman"/>
              <a:cs typeface="Times New Roman"/>
            </a:endParaRPr>
          </a:p>
        </p:txBody>
      </p:sp>
      <p:pic>
        <p:nvPicPr>
          <p:cNvPr id="4098" name="Picture 2" descr="Funny Dollar Stock Photos - 44,301 ...">
            <a:extLst>
              <a:ext uri="{FF2B5EF4-FFF2-40B4-BE49-F238E27FC236}">
                <a16:creationId xmlns:a16="http://schemas.microsoft.com/office/drawing/2014/main" id="{83C481F8-6034-294B-226C-60E9CBDE05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24"/>
          <a:stretch/>
        </p:blipFill>
        <p:spPr bwMode="auto">
          <a:xfrm rot="1251054">
            <a:off x="6042696" y="2009153"/>
            <a:ext cx="3057019" cy="2403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58922" y="1069339"/>
            <a:ext cx="305435" cy="540766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190"/>
              </a:lnSpc>
            </a:pPr>
            <a:r>
              <a:rPr sz="2200" cap="small" dirty="0">
                <a:solidFill>
                  <a:srgbClr val="FFFFFF"/>
                </a:solidFill>
                <a:latin typeface="Calibri"/>
                <a:cs typeface="Calibri"/>
              </a:rPr>
              <a:t>North</a:t>
            </a:r>
            <a:r>
              <a:rPr sz="2200" cap="small" spc="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cap="small" dirty="0">
                <a:solidFill>
                  <a:srgbClr val="FFFFFF"/>
                </a:solidFill>
                <a:latin typeface="Calibri"/>
                <a:cs typeface="Calibri"/>
              </a:rPr>
              <a:t>Tampa</a:t>
            </a:r>
            <a:r>
              <a:rPr sz="2200" cap="small" spc="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cap="small" dirty="0">
                <a:solidFill>
                  <a:srgbClr val="FFFFFF"/>
                </a:solidFill>
                <a:latin typeface="Calibri"/>
                <a:cs typeface="Calibri"/>
              </a:rPr>
              <a:t>Housing</a:t>
            </a:r>
            <a:r>
              <a:rPr sz="2200" cap="small" spc="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cap="small" dirty="0">
                <a:solidFill>
                  <a:srgbClr val="FFFFFF"/>
                </a:solidFill>
                <a:latin typeface="Calibri"/>
                <a:cs typeface="Calibri"/>
              </a:rPr>
              <a:t>Development</a:t>
            </a:r>
            <a:r>
              <a:rPr sz="2200" cap="small" spc="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cap="small" spc="-25" dirty="0">
                <a:solidFill>
                  <a:srgbClr val="FFFFFF"/>
                </a:solidFill>
                <a:latin typeface="Calibri"/>
                <a:cs typeface="Calibri"/>
              </a:rPr>
              <a:t>Corporation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95300" y="457200"/>
            <a:ext cx="8572500" cy="654025"/>
          </a:xfrm>
          <a:prstGeom prst="rect">
            <a:avLst/>
          </a:prstGeom>
          <a:solidFill>
            <a:srgbClr val="FBD443"/>
          </a:solidFill>
        </p:spPr>
        <p:txBody>
          <a:bodyPr vert="horz" wrap="square" lIns="0" tIns="38100" rIns="0" bIns="0" rtlCol="0">
            <a:spAutoFit/>
          </a:bodyPr>
          <a:lstStyle/>
          <a:p>
            <a:pPr marR="30480" algn="ctr">
              <a:lnSpc>
                <a:spcPct val="100000"/>
              </a:lnSpc>
              <a:spcBef>
                <a:spcPts val="5"/>
              </a:spcBef>
            </a:pPr>
            <a:r>
              <a:rPr lang="en-US" sz="4000" dirty="0"/>
              <a:t>Question?</a:t>
            </a:r>
            <a:endParaRPr sz="4000" dirty="0"/>
          </a:p>
        </p:txBody>
      </p:sp>
      <p:sp>
        <p:nvSpPr>
          <p:cNvPr id="4" name="object 4"/>
          <p:cNvSpPr txBox="1"/>
          <p:nvPr/>
        </p:nvSpPr>
        <p:spPr>
          <a:xfrm>
            <a:off x="869950" y="1313280"/>
            <a:ext cx="8045450" cy="6341480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12064" marR="5080" algn="l">
              <a:lnSpc>
                <a:spcPts val="3460"/>
              </a:lnSpc>
              <a:spcBef>
                <a:spcPts val="530"/>
              </a:spcBef>
              <a:tabLst>
                <a:tab pos="241300" algn="l"/>
              </a:tabLst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you submit a special claim for a unit in which the previous tenant was terminated?</a:t>
            </a:r>
          </a:p>
          <a:p>
            <a:pPr marL="526414" marR="5080" indent="-514350" algn="ctr">
              <a:lnSpc>
                <a:spcPts val="3460"/>
              </a:lnSpc>
              <a:spcBef>
                <a:spcPts val="530"/>
              </a:spcBef>
              <a:buAutoNum type="alphaUcPeriod"/>
              <a:tabLst>
                <a:tab pos="241300" algn="l"/>
              </a:tabLs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Yes</a:t>
            </a:r>
          </a:p>
          <a:p>
            <a:pPr marL="12064" marR="5080" algn="ctr">
              <a:lnSpc>
                <a:spcPts val="3460"/>
              </a:lnSpc>
              <a:spcBef>
                <a:spcPts val="530"/>
              </a:spcBef>
              <a:tabLst>
                <a:tab pos="241300" algn="l"/>
              </a:tabLs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No  </a:t>
            </a:r>
          </a:p>
          <a:p>
            <a:pPr marL="12065" marR="104775">
              <a:spcBef>
                <a:spcPts val="575"/>
              </a:spcBef>
              <a:tabLst>
                <a:tab pos="526415" algn="l"/>
              </a:tabLst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Can a claim be denied if you submit these items           60 days after MO? </a:t>
            </a:r>
          </a:p>
          <a:p>
            <a:pPr marL="469265" marR="104775" indent="-457200">
              <a:lnSpc>
                <a:spcPct val="100000"/>
              </a:lnSpc>
              <a:spcBef>
                <a:spcPts val="575"/>
              </a:spcBef>
              <a:buFont typeface="Arial" panose="020B0604020202020204" pitchFamily="34" charset="0"/>
              <a:buChar char="•"/>
              <a:tabLst>
                <a:tab pos="526415" algn="l"/>
              </a:tabLs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evidence</a:t>
            </a:r>
            <a:r>
              <a:rPr lang="en-US" sz="28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en-US" sz="28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sz="2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ecurity deposit</a:t>
            </a:r>
            <a:r>
              <a:rPr lang="en-US"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was </a:t>
            </a:r>
            <a:r>
              <a:rPr lang="en-US"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collected </a:t>
            </a:r>
          </a:p>
          <a:p>
            <a:pPr marL="469265" marR="104775" indent="-457200">
              <a:lnSpc>
                <a:spcPct val="100000"/>
              </a:lnSpc>
              <a:spcBef>
                <a:spcPts val="575"/>
              </a:spcBef>
              <a:buFont typeface="Arial" panose="020B0604020202020204" pitchFamily="34" charset="0"/>
              <a:buChar char="•"/>
              <a:tabLst>
                <a:tab pos="526415" algn="l"/>
              </a:tabLst>
            </a:pPr>
            <a:r>
              <a:rPr lang="en-US"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opy</a:t>
            </a:r>
            <a:r>
              <a:rPr lang="en-US"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n-US" sz="2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certified</a:t>
            </a:r>
            <a:r>
              <a:rPr lang="en-US" sz="2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letter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detailing</a:t>
            </a:r>
            <a:r>
              <a:rPr lang="en-US" sz="28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unpaid</a:t>
            </a:r>
            <a:r>
              <a:rPr lang="en-US" sz="28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rent and disposition</a:t>
            </a:r>
            <a:r>
              <a:rPr lang="en-US" sz="28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</a:t>
            </a:r>
            <a:r>
              <a:rPr lang="en-US" sz="2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SD </a:t>
            </a:r>
          </a:p>
          <a:p>
            <a:pPr marL="469265" marR="104775" indent="-457200">
              <a:lnSpc>
                <a:spcPct val="100000"/>
              </a:lnSpc>
              <a:spcBef>
                <a:spcPts val="575"/>
              </a:spcBef>
              <a:buFont typeface="Arial" panose="020B0604020202020204" pitchFamily="34" charset="0"/>
              <a:buChar char="•"/>
              <a:tabLst>
                <a:tab pos="526415" algn="l"/>
              </a:tabLs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documentation</a:t>
            </a:r>
            <a:r>
              <a:rPr lang="en-US" sz="2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en-US" sz="2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matter</a:t>
            </a:r>
            <a:r>
              <a:rPr lang="en-US" sz="2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was</a:t>
            </a:r>
            <a:r>
              <a:rPr lang="en-US" sz="2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turned</a:t>
            </a:r>
            <a:r>
              <a:rPr lang="en-US" sz="2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</a:t>
            </a:r>
            <a:r>
              <a:rPr lang="en-US" sz="2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collection</a:t>
            </a:r>
            <a:r>
              <a:rPr lang="en-US" sz="2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agency </a:t>
            </a:r>
          </a:p>
          <a:p>
            <a:pPr marL="12064" marR="5080" algn="ctr">
              <a:lnSpc>
                <a:spcPts val="3460"/>
              </a:lnSpc>
              <a:spcBef>
                <a:spcPts val="530"/>
              </a:spcBef>
              <a:tabLst>
                <a:tab pos="241300" algn="l"/>
              </a:tabLst>
            </a:pPr>
            <a:endParaRPr lang="en-US" sz="3200" dirty="0">
              <a:latin typeface="Times New Roman"/>
              <a:cs typeface="Times New Roman"/>
            </a:endParaRPr>
          </a:p>
          <a:p>
            <a:pPr marL="12064" marR="5080" algn="ctr">
              <a:lnSpc>
                <a:spcPts val="3460"/>
              </a:lnSpc>
              <a:spcBef>
                <a:spcPts val="530"/>
              </a:spcBef>
              <a:tabLst>
                <a:tab pos="241300" algn="l"/>
              </a:tabLst>
            </a:pPr>
            <a:endParaRPr sz="3200" dirty="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33133" y="6324600"/>
            <a:ext cx="1534667" cy="1114044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spc="-25" dirty="0"/>
              <a:t>16</a:t>
            </a:fld>
            <a:endParaRPr spc="-25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58922" y="1069339"/>
            <a:ext cx="305435" cy="540766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190"/>
              </a:lnSpc>
            </a:pPr>
            <a:r>
              <a:rPr sz="2200" cap="small" dirty="0">
                <a:solidFill>
                  <a:srgbClr val="FFFFFF"/>
                </a:solidFill>
                <a:latin typeface="Calibri"/>
                <a:cs typeface="Calibri"/>
              </a:rPr>
              <a:t>North</a:t>
            </a:r>
            <a:r>
              <a:rPr sz="2200" cap="small" spc="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cap="small" dirty="0">
                <a:solidFill>
                  <a:srgbClr val="FFFFFF"/>
                </a:solidFill>
                <a:latin typeface="Calibri"/>
                <a:cs typeface="Calibri"/>
              </a:rPr>
              <a:t>Tampa</a:t>
            </a:r>
            <a:r>
              <a:rPr sz="2200" cap="small" spc="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cap="small" dirty="0">
                <a:solidFill>
                  <a:srgbClr val="FFFFFF"/>
                </a:solidFill>
                <a:latin typeface="Calibri"/>
                <a:cs typeface="Calibri"/>
              </a:rPr>
              <a:t>Housing</a:t>
            </a:r>
            <a:r>
              <a:rPr sz="2200" cap="small" spc="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cap="small" dirty="0">
                <a:solidFill>
                  <a:srgbClr val="FFFFFF"/>
                </a:solidFill>
                <a:latin typeface="Calibri"/>
                <a:cs typeface="Calibri"/>
              </a:rPr>
              <a:t>Development</a:t>
            </a:r>
            <a:r>
              <a:rPr sz="2200" cap="small" spc="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cap="small" spc="-25" dirty="0">
                <a:solidFill>
                  <a:srgbClr val="FFFFFF"/>
                </a:solidFill>
                <a:latin typeface="Calibri"/>
                <a:cs typeface="Calibri"/>
              </a:rPr>
              <a:t>Corporation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95300" y="457200"/>
            <a:ext cx="8572500" cy="1295400"/>
          </a:xfrm>
          <a:prstGeom prst="rect">
            <a:avLst/>
          </a:prstGeom>
          <a:solidFill>
            <a:srgbClr val="FBD443"/>
          </a:solidFill>
        </p:spPr>
        <p:txBody>
          <a:bodyPr vert="horz" wrap="square" lIns="0" tIns="381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0"/>
              </a:spcBef>
            </a:pPr>
            <a:endParaRPr sz="4000" dirty="0">
              <a:latin typeface="Times New Roman"/>
              <a:cs typeface="Times New Roman"/>
            </a:endParaRPr>
          </a:p>
          <a:p>
            <a:pPr marR="30480" algn="ctr">
              <a:lnSpc>
                <a:spcPct val="100000"/>
              </a:lnSpc>
              <a:spcBef>
                <a:spcPts val="5"/>
              </a:spcBef>
            </a:pPr>
            <a:r>
              <a:rPr sz="4000" dirty="0"/>
              <a:t>Unpaid</a:t>
            </a:r>
            <a:r>
              <a:rPr sz="4000" spc="-5" dirty="0"/>
              <a:t> </a:t>
            </a:r>
            <a:r>
              <a:rPr sz="4000" dirty="0"/>
              <a:t>Rent</a:t>
            </a:r>
            <a:r>
              <a:rPr sz="4000" spc="-5" dirty="0"/>
              <a:t> </a:t>
            </a:r>
            <a:r>
              <a:rPr sz="4000" spc="-10" dirty="0"/>
              <a:t>Claims</a:t>
            </a:r>
            <a:endParaRPr sz="4000" dirty="0"/>
          </a:p>
        </p:txBody>
      </p:sp>
      <p:sp>
        <p:nvSpPr>
          <p:cNvPr id="4" name="object 4"/>
          <p:cNvSpPr txBox="1"/>
          <p:nvPr/>
        </p:nvSpPr>
        <p:spPr>
          <a:xfrm>
            <a:off x="841460" y="1723136"/>
            <a:ext cx="7697470" cy="5542799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240029" marR="5080" indent="-227965">
              <a:lnSpc>
                <a:spcPts val="3460"/>
              </a:lnSpc>
              <a:spcBef>
                <a:spcPts val="530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sz="3200" dirty="0">
                <a:latin typeface="Times New Roman"/>
                <a:cs typeface="Times New Roman"/>
              </a:rPr>
              <a:t>What are Unpaid Rent Claims used for and who can these claims be submitted for?</a:t>
            </a:r>
          </a:p>
          <a:p>
            <a:pPr marL="240029" marR="5080" indent="-227965">
              <a:lnSpc>
                <a:spcPts val="3460"/>
              </a:lnSpc>
              <a:spcBef>
                <a:spcPts val="530"/>
              </a:spcBef>
              <a:buFont typeface="Arial"/>
              <a:buChar char="•"/>
              <a:tabLst>
                <a:tab pos="241300" algn="l"/>
              </a:tabLst>
            </a:pPr>
            <a:endParaRPr lang="en-US" sz="3200" dirty="0">
              <a:latin typeface="Times New Roman"/>
              <a:cs typeface="Times New Roman"/>
            </a:endParaRPr>
          </a:p>
          <a:p>
            <a:pPr marL="469264" marR="5080" indent="-457200">
              <a:lnSpc>
                <a:spcPts val="3460"/>
              </a:lnSpc>
              <a:spcBef>
                <a:spcPts val="530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lang="en-US" sz="3200" dirty="0">
                <a:latin typeface="Times New Roman"/>
                <a:cs typeface="Times New Roman"/>
              </a:rPr>
              <a:t>Allows</a:t>
            </a:r>
            <a:r>
              <a:rPr lang="en-US" sz="3200" spc="-50" dirty="0">
                <a:latin typeface="Times New Roman"/>
                <a:cs typeface="Times New Roman"/>
              </a:rPr>
              <a:t> </a:t>
            </a:r>
            <a:r>
              <a:rPr lang="en-US" sz="3200" dirty="0">
                <a:latin typeface="Times New Roman"/>
                <a:cs typeface="Times New Roman"/>
              </a:rPr>
              <a:t>O/A’s</a:t>
            </a:r>
            <a:r>
              <a:rPr lang="en-US" sz="3200" spc="-50" dirty="0">
                <a:latin typeface="Times New Roman"/>
                <a:cs typeface="Times New Roman"/>
              </a:rPr>
              <a:t> </a:t>
            </a:r>
            <a:r>
              <a:rPr lang="en-US" sz="3200" dirty="0">
                <a:latin typeface="Times New Roman"/>
                <a:cs typeface="Times New Roman"/>
              </a:rPr>
              <a:t>to</a:t>
            </a:r>
            <a:r>
              <a:rPr lang="en-US" sz="3200" spc="-50" dirty="0">
                <a:latin typeface="Times New Roman"/>
                <a:cs typeface="Times New Roman"/>
              </a:rPr>
              <a:t> </a:t>
            </a:r>
            <a:r>
              <a:rPr lang="en-US" sz="3200" dirty="0">
                <a:latin typeface="Times New Roman"/>
                <a:cs typeface="Times New Roman"/>
              </a:rPr>
              <a:t>be</a:t>
            </a:r>
            <a:r>
              <a:rPr lang="en-US" sz="3200" spc="-50" dirty="0">
                <a:latin typeface="Times New Roman"/>
                <a:cs typeface="Times New Roman"/>
              </a:rPr>
              <a:t> </a:t>
            </a:r>
            <a:r>
              <a:rPr lang="en-US" sz="3200" dirty="0">
                <a:latin typeface="Times New Roman"/>
                <a:cs typeface="Times New Roman"/>
              </a:rPr>
              <a:t>reimbursed</a:t>
            </a:r>
            <a:r>
              <a:rPr lang="en-US" sz="3200" spc="-50" dirty="0">
                <a:latin typeface="Times New Roman"/>
                <a:cs typeface="Times New Roman"/>
              </a:rPr>
              <a:t> </a:t>
            </a:r>
            <a:r>
              <a:rPr lang="en-US" sz="3200" dirty="0">
                <a:latin typeface="Times New Roman"/>
                <a:cs typeface="Times New Roman"/>
              </a:rPr>
              <a:t>for</a:t>
            </a:r>
            <a:r>
              <a:rPr lang="en-US" sz="3200" spc="-50" dirty="0">
                <a:latin typeface="Times New Roman"/>
                <a:cs typeface="Times New Roman"/>
              </a:rPr>
              <a:t> </a:t>
            </a:r>
            <a:r>
              <a:rPr lang="en-US" sz="3200" dirty="0">
                <a:latin typeface="Times New Roman"/>
                <a:cs typeface="Times New Roman"/>
              </a:rPr>
              <a:t>any</a:t>
            </a:r>
            <a:r>
              <a:rPr lang="en-US" sz="3200" spc="-50" dirty="0">
                <a:latin typeface="Times New Roman"/>
                <a:cs typeface="Times New Roman"/>
              </a:rPr>
              <a:t> </a:t>
            </a:r>
            <a:r>
              <a:rPr lang="en-US" sz="3200" spc="-10" dirty="0">
                <a:latin typeface="Times New Roman"/>
                <a:cs typeface="Times New Roman"/>
              </a:rPr>
              <a:t>unpaid </a:t>
            </a:r>
            <a:r>
              <a:rPr lang="en-US" sz="3200" dirty="0">
                <a:latin typeface="Times New Roman"/>
                <a:cs typeface="Times New Roman"/>
              </a:rPr>
              <a:t>rent</a:t>
            </a:r>
            <a:r>
              <a:rPr lang="en-US" sz="3200" spc="-35" dirty="0">
                <a:latin typeface="Times New Roman"/>
                <a:cs typeface="Times New Roman"/>
              </a:rPr>
              <a:t> </a:t>
            </a:r>
            <a:r>
              <a:rPr lang="en-US" sz="3200" dirty="0">
                <a:latin typeface="Times New Roman"/>
                <a:cs typeface="Times New Roman"/>
              </a:rPr>
              <a:t>left</a:t>
            </a:r>
            <a:r>
              <a:rPr lang="en-US" sz="3200" spc="-35" dirty="0">
                <a:latin typeface="Times New Roman"/>
                <a:cs typeface="Times New Roman"/>
              </a:rPr>
              <a:t> </a:t>
            </a:r>
            <a:r>
              <a:rPr lang="en-US" sz="3200" dirty="0">
                <a:latin typeface="Times New Roman"/>
                <a:cs typeface="Times New Roman"/>
              </a:rPr>
              <a:t>by</a:t>
            </a:r>
            <a:r>
              <a:rPr lang="en-US" sz="3200" spc="-30" dirty="0">
                <a:latin typeface="Times New Roman"/>
                <a:cs typeface="Times New Roman"/>
              </a:rPr>
              <a:t> </a:t>
            </a:r>
            <a:r>
              <a:rPr lang="en-US" sz="3200" dirty="0">
                <a:latin typeface="Times New Roman"/>
                <a:cs typeface="Times New Roman"/>
              </a:rPr>
              <a:t>the</a:t>
            </a:r>
            <a:r>
              <a:rPr lang="en-US" sz="3200" spc="-35" dirty="0">
                <a:latin typeface="Times New Roman"/>
                <a:cs typeface="Times New Roman"/>
              </a:rPr>
              <a:t> </a:t>
            </a:r>
            <a:r>
              <a:rPr lang="en-US" sz="3200" dirty="0">
                <a:latin typeface="Times New Roman"/>
                <a:cs typeface="Times New Roman"/>
              </a:rPr>
              <a:t>former</a:t>
            </a:r>
            <a:r>
              <a:rPr lang="en-US" sz="3200" spc="-30" dirty="0">
                <a:latin typeface="Times New Roman"/>
                <a:cs typeface="Times New Roman"/>
              </a:rPr>
              <a:t> </a:t>
            </a:r>
            <a:r>
              <a:rPr lang="en-US" sz="3200" spc="-10" dirty="0">
                <a:latin typeface="Times New Roman"/>
                <a:cs typeface="Times New Roman"/>
              </a:rPr>
              <a:t>tenant.</a:t>
            </a:r>
            <a:endParaRPr lang="en-US" sz="3200" dirty="0">
              <a:latin typeface="Times New Roman"/>
              <a:cs typeface="Times New Roman"/>
            </a:endParaRPr>
          </a:p>
          <a:p>
            <a:pPr marL="12064" marR="272415">
              <a:lnSpc>
                <a:spcPct val="90000"/>
              </a:lnSpc>
              <a:tabLst>
                <a:tab pos="241300" algn="l"/>
              </a:tabLst>
            </a:pPr>
            <a:endParaRPr lang="en-US" sz="3200" dirty="0">
              <a:latin typeface="Times New Roman"/>
              <a:cs typeface="Times New Roman"/>
            </a:endParaRPr>
          </a:p>
          <a:p>
            <a:pPr marL="469264" marR="272415" indent="-457200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lang="en-US" sz="3200" dirty="0">
                <a:latin typeface="Times New Roman"/>
                <a:cs typeface="Times New Roman"/>
              </a:rPr>
              <a:t>Unpaid Rent </a:t>
            </a:r>
            <a:r>
              <a:rPr sz="3200" dirty="0">
                <a:latin typeface="Times New Roman"/>
                <a:cs typeface="Times New Roman"/>
              </a:rPr>
              <a:t>Special</a:t>
            </a:r>
            <a:r>
              <a:rPr sz="3200" spc="-7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Claim</a:t>
            </a:r>
            <a:r>
              <a:rPr lang="en-US" sz="3200" dirty="0">
                <a:latin typeface="Times New Roman"/>
                <a:cs typeface="Times New Roman"/>
              </a:rPr>
              <a:t>s can be submitted for any tenant residing at the property that received subsidy; with the exception of</a:t>
            </a:r>
            <a:r>
              <a:rPr sz="3200" spc="-70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tenants </a:t>
            </a:r>
            <a:r>
              <a:rPr sz="3200" dirty="0">
                <a:latin typeface="Times New Roman"/>
                <a:cs typeface="Times New Roman"/>
              </a:rPr>
              <a:t>whose</a:t>
            </a:r>
            <a:r>
              <a:rPr sz="3200" spc="-9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assistance</a:t>
            </a:r>
            <a:r>
              <a:rPr sz="3200" spc="-7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was</a:t>
            </a:r>
            <a:r>
              <a:rPr sz="3200" spc="-9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terminated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because</a:t>
            </a:r>
            <a:r>
              <a:rPr sz="3200" spc="-90" dirty="0">
                <a:latin typeface="Times New Roman"/>
                <a:cs typeface="Times New Roman"/>
              </a:rPr>
              <a:t> </a:t>
            </a:r>
            <a:r>
              <a:rPr sz="3200" spc="-25" dirty="0">
                <a:latin typeface="Times New Roman"/>
                <a:cs typeface="Times New Roman"/>
              </a:rPr>
              <a:t>of </a:t>
            </a:r>
            <a:r>
              <a:rPr sz="3200" dirty="0">
                <a:latin typeface="Times New Roman"/>
                <a:cs typeface="Times New Roman"/>
              </a:rPr>
              <a:t>their</a:t>
            </a:r>
            <a:r>
              <a:rPr sz="3200" spc="-6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failure</a:t>
            </a:r>
            <a:r>
              <a:rPr sz="3200" spc="-6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to</a:t>
            </a:r>
            <a:r>
              <a:rPr sz="3200" spc="-6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comply</a:t>
            </a:r>
            <a:r>
              <a:rPr sz="3200" spc="-6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with</a:t>
            </a:r>
            <a:r>
              <a:rPr sz="3200" spc="-60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program requirements.</a:t>
            </a:r>
            <a:endParaRPr sz="3200" dirty="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33133" y="6324600"/>
            <a:ext cx="1534667" cy="1114044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spc="-25" dirty="0"/>
              <a:t>17</a:t>
            </a:fld>
            <a:endParaRPr spc="-25" dirty="0"/>
          </a:p>
        </p:txBody>
      </p:sp>
    </p:spTree>
    <p:extLst>
      <p:ext uri="{BB962C8B-B14F-4D97-AF65-F5344CB8AC3E}">
        <p14:creationId xmlns:p14="http://schemas.microsoft.com/office/powerpoint/2010/main" val="1300437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39228" y="6201155"/>
            <a:ext cx="1534667" cy="111404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9158922" y="1069339"/>
            <a:ext cx="305435" cy="540766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190"/>
              </a:lnSpc>
            </a:pPr>
            <a:r>
              <a:rPr sz="2200" cap="small" dirty="0">
                <a:solidFill>
                  <a:srgbClr val="FFFFFF"/>
                </a:solidFill>
                <a:latin typeface="Calibri"/>
                <a:cs typeface="Calibri"/>
              </a:rPr>
              <a:t>North</a:t>
            </a:r>
            <a:r>
              <a:rPr sz="2200" cap="small" spc="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cap="small" dirty="0">
                <a:solidFill>
                  <a:srgbClr val="FFFFFF"/>
                </a:solidFill>
                <a:latin typeface="Calibri"/>
                <a:cs typeface="Calibri"/>
              </a:rPr>
              <a:t>Tampa</a:t>
            </a:r>
            <a:r>
              <a:rPr sz="2200" cap="small" spc="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cap="small" dirty="0">
                <a:solidFill>
                  <a:srgbClr val="FFFFFF"/>
                </a:solidFill>
                <a:latin typeface="Calibri"/>
                <a:cs typeface="Calibri"/>
              </a:rPr>
              <a:t>Housing</a:t>
            </a:r>
            <a:r>
              <a:rPr sz="2200" cap="small" spc="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cap="small" dirty="0">
                <a:solidFill>
                  <a:srgbClr val="FFFFFF"/>
                </a:solidFill>
                <a:latin typeface="Calibri"/>
                <a:cs typeface="Calibri"/>
              </a:rPr>
              <a:t>Development</a:t>
            </a:r>
            <a:r>
              <a:rPr sz="2200" cap="small" spc="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cap="small" spc="-25" dirty="0">
                <a:solidFill>
                  <a:srgbClr val="FFFFFF"/>
                </a:solidFill>
                <a:latin typeface="Calibri"/>
                <a:cs typeface="Calibri"/>
              </a:rPr>
              <a:t>Corporation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spc="-25" dirty="0"/>
              <a:t>18</a:t>
            </a:fld>
            <a:endParaRPr spc="-25" dirty="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95300" y="457200"/>
            <a:ext cx="8572500" cy="1295400"/>
          </a:xfrm>
          <a:prstGeom prst="rect">
            <a:avLst/>
          </a:prstGeom>
          <a:solidFill>
            <a:srgbClr val="FBD443"/>
          </a:solidFill>
        </p:spPr>
        <p:txBody>
          <a:bodyPr vert="horz" wrap="square" lIns="0" tIns="381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0"/>
              </a:spcBef>
            </a:pPr>
            <a:endParaRPr sz="4000">
              <a:latin typeface="Times New Roman"/>
              <a:cs typeface="Times New Roman"/>
            </a:endParaRPr>
          </a:p>
          <a:p>
            <a:pPr marR="29209" algn="ctr">
              <a:lnSpc>
                <a:spcPct val="100000"/>
              </a:lnSpc>
              <a:spcBef>
                <a:spcPts val="5"/>
              </a:spcBef>
            </a:pPr>
            <a:r>
              <a:rPr sz="4000" dirty="0"/>
              <a:t>Unpaid</a:t>
            </a:r>
            <a:r>
              <a:rPr sz="4000" spc="-40" dirty="0"/>
              <a:t> </a:t>
            </a:r>
            <a:r>
              <a:rPr sz="4000" dirty="0"/>
              <a:t>Rent</a:t>
            </a:r>
            <a:r>
              <a:rPr sz="4000" spc="-40" dirty="0"/>
              <a:t> </a:t>
            </a:r>
            <a:r>
              <a:rPr sz="4000" dirty="0"/>
              <a:t>Claim</a:t>
            </a:r>
            <a:r>
              <a:rPr sz="4000" spc="-40" dirty="0"/>
              <a:t> </a:t>
            </a:r>
            <a:r>
              <a:rPr sz="4000" spc="-10" dirty="0"/>
              <a:t>Reviews</a:t>
            </a:r>
            <a:endParaRPr sz="4000"/>
          </a:p>
        </p:txBody>
      </p:sp>
      <p:sp>
        <p:nvSpPr>
          <p:cNvPr id="5" name="object 5"/>
          <p:cNvSpPr txBox="1"/>
          <p:nvPr/>
        </p:nvSpPr>
        <p:spPr>
          <a:xfrm>
            <a:off x="841502" y="1771904"/>
            <a:ext cx="7682865" cy="4414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3200" dirty="0">
                <a:latin typeface="Times New Roman"/>
                <a:cs typeface="Times New Roman"/>
              </a:rPr>
              <a:t>When</a:t>
            </a:r>
            <a:r>
              <a:rPr sz="3200" spc="-9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Reviewing</a:t>
            </a:r>
            <a:r>
              <a:rPr sz="3200" spc="-9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Unpaid</a:t>
            </a:r>
            <a:r>
              <a:rPr sz="3200" spc="-9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Rent</a:t>
            </a:r>
            <a:r>
              <a:rPr sz="3200" spc="-9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Special</a:t>
            </a:r>
            <a:r>
              <a:rPr sz="3200" spc="-90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Claims, </a:t>
            </a:r>
            <a:r>
              <a:rPr sz="3200" dirty="0">
                <a:latin typeface="Times New Roman"/>
                <a:cs typeface="Times New Roman"/>
              </a:rPr>
              <a:t>the</a:t>
            </a:r>
            <a:r>
              <a:rPr sz="3200" spc="-5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most</a:t>
            </a:r>
            <a:r>
              <a:rPr sz="3200" spc="-5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common</a:t>
            </a:r>
            <a:r>
              <a:rPr sz="3200" spc="-5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issues</a:t>
            </a:r>
            <a:r>
              <a:rPr sz="3200" spc="-3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we</a:t>
            </a:r>
            <a:r>
              <a:rPr sz="3200" spc="-5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find</a:t>
            </a:r>
            <a:r>
              <a:rPr sz="3200" spc="-55" dirty="0">
                <a:latin typeface="Times New Roman"/>
                <a:cs typeface="Times New Roman"/>
              </a:rPr>
              <a:t> </a:t>
            </a:r>
            <a:r>
              <a:rPr sz="3200" spc="-20" dirty="0">
                <a:latin typeface="Times New Roman"/>
                <a:cs typeface="Times New Roman"/>
              </a:rPr>
              <a:t>are:</a:t>
            </a:r>
            <a:endParaRPr sz="3200">
              <a:latin typeface="Times New Roman"/>
              <a:cs typeface="Times New Roman"/>
            </a:endParaRPr>
          </a:p>
          <a:p>
            <a:pPr marL="926465" indent="-513715">
              <a:lnSpc>
                <a:spcPct val="100000"/>
              </a:lnSpc>
              <a:spcBef>
                <a:spcPts val="770"/>
              </a:spcBef>
              <a:buAutoNum type="arabicPeriod"/>
              <a:tabLst>
                <a:tab pos="926465" algn="l"/>
              </a:tabLst>
            </a:pPr>
            <a:r>
              <a:rPr sz="3200" spc="-10" dirty="0">
                <a:latin typeface="Times New Roman"/>
                <a:cs typeface="Times New Roman"/>
              </a:rPr>
              <a:t>Timeliness</a:t>
            </a:r>
            <a:endParaRPr sz="3200">
              <a:latin typeface="Times New Roman"/>
              <a:cs typeface="Times New Roman"/>
            </a:endParaRPr>
          </a:p>
          <a:p>
            <a:pPr marL="926465" indent="-513715">
              <a:lnSpc>
                <a:spcPct val="100000"/>
              </a:lnSpc>
              <a:spcBef>
                <a:spcPts val="770"/>
              </a:spcBef>
              <a:buAutoNum type="arabicPeriod"/>
              <a:tabLst>
                <a:tab pos="926465" algn="l"/>
              </a:tabLst>
            </a:pPr>
            <a:r>
              <a:rPr sz="3200" spc="-10" dirty="0">
                <a:latin typeface="Times New Roman"/>
                <a:cs typeface="Times New Roman"/>
              </a:rPr>
              <a:t>Completeness</a:t>
            </a:r>
            <a:endParaRPr sz="3200">
              <a:latin typeface="Times New Roman"/>
              <a:cs typeface="Times New Roman"/>
            </a:endParaRPr>
          </a:p>
          <a:p>
            <a:pPr marL="926465" indent="-513715">
              <a:lnSpc>
                <a:spcPct val="100000"/>
              </a:lnSpc>
              <a:spcBef>
                <a:spcPts val="765"/>
              </a:spcBef>
              <a:buAutoNum type="arabicPeriod"/>
              <a:tabLst>
                <a:tab pos="926465" algn="l"/>
              </a:tabLst>
            </a:pPr>
            <a:r>
              <a:rPr sz="3200" dirty="0">
                <a:latin typeface="Times New Roman"/>
                <a:cs typeface="Times New Roman"/>
              </a:rPr>
              <a:t>Security</a:t>
            </a:r>
            <a:r>
              <a:rPr sz="3200" spc="-9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Deposit</a:t>
            </a:r>
            <a:r>
              <a:rPr sz="3200" spc="-9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collection</a:t>
            </a:r>
            <a:r>
              <a:rPr sz="3200" spc="-9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and</a:t>
            </a:r>
            <a:r>
              <a:rPr sz="3200" spc="-95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retention</a:t>
            </a:r>
            <a:endParaRPr sz="3200">
              <a:latin typeface="Times New Roman"/>
              <a:cs typeface="Times New Roman"/>
            </a:endParaRPr>
          </a:p>
          <a:p>
            <a:pPr marL="926465" indent="-513715">
              <a:lnSpc>
                <a:spcPct val="100000"/>
              </a:lnSpc>
              <a:spcBef>
                <a:spcPts val="770"/>
              </a:spcBef>
              <a:buAutoNum type="arabicPeriod"/>
              <a:tabLst>
                <a:tab pos="926465" algn="l"/>
              </a:tabLst>
            </a:pPr>
            <a:r>
              <a:rPr sz="3200" dirty="0">
                <a:latin typeface="Times New Roman"/>
                <a:cs typeface="Times New Roman"/>
              </a:rPr>
              <a:t>Waiting</a:t>
            </a:r>
            <a:r>
              <a:rPr sz="3200" spc="-5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List</a:t>
            </a:r>
            <a:r>
              <a:rPr sz="3200" spc="-45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documentation</a:t>
            </a:r>
            <a:endParaRPr sz="3200">
              <a:latin typeface="Times New Roman"/>
              <a:cs typeface="Times New Roman"/>
            </a:endParaRPr>
          </a:p>
          <a:p>
            <a:pPr marL="926465" marR="1000760" indent="-514350">
              <a:lnSpc>
                <a:spcPct val="100000"/>
              </a:lnSpc>
              <a:spcBef>
                <a:spcPts val="770"/>
              </a:spcBef>
              <a:buAutoNum type="arabicPeriod"/>
              <a:tabLst>
                <a:tab pos="926465" algn="l"/>
              </a:tabLst>
            </a:pPr>
            <a:r>
              <a:rPr sz="3200" dirty="0">
                <a:latin typeface="Times New Roman"/>
                <a:cs typeface="Times New Roman"/>
              </a:rPr>
              <a:t>Calculation</a:t>
            </a:r>
            <a:r>
              <a:rPr sz="3200" spc="-13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and</a:t>
            </a:r>
            <a:r>
              <a:rPr sz="3200" spc="-13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Documentation</a:t>
            </a:r>
            <a:r>
              <a:rPr sz="3200" spc="-130" dirty="0">
                <a:latin typeface="Times New Roman"/>
                <a:cs typeface="Times New Roman"/>
              </a:rPr>
              <a:t> </a:t>
            </a:r>
            <a:r>
              <a:rPr sz="3200" spc="-25" dirty="0">
                <a:latin typeface="Times New Roman"/>
                <a:cs typeface="Times New Roman"/>
              </a:rPr>
              <a:t>for </a:t>
            </a:r>
            <a:r>
              <a:rPr sz="3200" dirty="0">
                <a:latin typeface="Times New Roman"/>
                <a:cs typeface="Times New Roman"/>
              </a:rPr>
              <a:t>Unpaid</a:t>
            </a:r>
            <a:r>
              <a:rPr sz="3200" spc="-100" dirty="0">
                <a:latin typeface="Times New Roman"/>
                <a:cs typeface="Times New Roman"/>
              </a:rPr>
              <a:t> </a:t>
            </a:r>
            <a:r>
              <a:rPr sz="3200" spc="-20" dirty="0">
                <a:latin typeface="Times New Roman"/>
                <a:cs typeface="Times New Roman"/>
              </a:rPr>
              <a:t>Rent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9158922" y="1069339"/>
            <a:ext cx="305435" cy="540766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190"/>
              </a:lnSpc>
            </a:pPr>
            <a:r>
              <a:rPr sz="2200" cap="small" dirty="0">
                <a:solidFill>
                  <a:srgbClr val="FFFFFF"/>
                </a:solidFill>
                <a:latin typeface="Calibri"/>
                <a:cs typeface="Calibri"/>
              </a:rPr>
              <a:t>North</a:t>
            </a:r>
            <a:r>
              <a:rPr sz="2200" cap="small" spc="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cap="small" dirty="0">
                <a:solidFill>
                  <a:srgbClr val="FFFFFF"/>
                </a:solidFill>
                <a:latin typeface="Calibri"/>
                <a:cs typeface="Calibri"/>
              </a:rPr>
              <a:t>Tampa</a:t>
            </a:r>
            <a:r>
              <a:rPr sz="2200" cap="small" spc="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cap="small" dirty="0">
                <a:solidFill>
                  <a:srgbClr val="FFFFFF"/>
                </a:solidFill>
                <a:latin typeface="Calibri"/>
                <a:cs typeface="Calibri"/>
              </a:rPr>
              <a:t>Housing</a:t>
            </a:r>
            <a:r>
              <a:rPr sz="2200" cap="small" spc="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cap="small" dirty="0">
                <a:solidFill>
                  <a:srgbClr val="FFFFFF"/>
                </a:solidFill>
                <a:latin typeface="Calibri"/>
                <a:cs typeface="Calibri"/>
              </a:rPr>
              <a:t>Development</a:t>
            </a:r>
            <a:r>
              <a:rPr sz="2200" cap="small" spc="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cap="small" spc="-25" dirty="0">
                <a:solidFill>
                  <a:srgbClr val="FFFFFF"/>
                </a:solidFill>
                <a:latin typeface="Calibri"/>
                <a:cs typeface="Calibri"/>
              </a:rPr>
              <a:t>Corporation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95300" y="457200"/>
            <a:ext cx="8572500" cy="654025"/>
          </a:xfrm>
          <a:prstGeom prst="rect">
            <a:avLst/>
          </a:prstGeom>
          <a:solidFill>
            <a:srgbClr val="FBD443"/>
          </a:solidFill>
        </p:spPr>
        <p:txBody>
          <a:bodyPr vert="horz" wrap="square" lIns="0" tIns="38100" rIns="0" bIns="0" rtlCol="0">
            <a:spAutoFit/>
          </a:bodyPr>
          <a:lstStyle/>
          <a:p>
            <a:pPr marR="29209" algn="ctr">
              <a:lnSpc>
                <a:spcPct val="100000"/>
              </a:lnSpc>
              <a:spcBef>
                <a:spcPts val="5"/>
              </a:spcBef>
            </a:pPr>
            <a:r>
              <a:rPr lang="en-US" sz="4000" dirty="0"/>
              <a:t>Checklist for Unpaid/Tenant Damages</a:t>
            </a:r>
            <a:endParaRPr sz="4000" dirty="0"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39228" y="6201155"/>
            <a:ext cx="1534667" cy="1114044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08585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spc="-50" dirty="0"/>
              <a:t>19</a:t>
            </a:fld>
            <a:endParaRPr spc="-5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4FD99C6-69BA-6666-393E-A6F26A79BB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775" y="1111225"/>
            <a:ext cx="3979825" cy="604710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B6F1BC2-6DD1-DBDB-FA20-B29A35C568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200" y="1143000"/>
            <a:ext cx="4435157" cy="6015332"/>
          </a:xfrm>
          <a:prstGeom prst="rect">
            <a:avLst/>
          </a:prstGeom>
        </p:spPr>
      </p:pic>
      <p:sp>
        <p:nvSpPr>
          <p:cNvPr id="11" name="Arrow: Down 10">
            <a:extLst>
              <a:ext uri="{FF2B5EF4-FFF2-40B4-BE49-F238E27FC236}">
                <a16:creationId xmlns:a16="http://schemas.microsoft.com/office/drawing/2014/main" id="{5E1B730D-169D-9B08-D0AA-C7046DB8F68D}"/>
              </a:ext>
            </a:extLst>
          </p:cNvPr>
          <p:cNvSpPr/>
          <p:nvPr/>
        </p:nvSpPr>
        <p:spPr>
          <a:xfrm rot="5400000">
            <a:off x="7551295" y="5859905"/>
            <a:ext cx="300396" cy="77258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48FA15EC-F348-3AD9-2FB9-4A0E31570B3A}"/>
              </a:ext>
            </a:extLst>
          </p:cNvPr>
          <p:cNvSpPr/>
          <p:nvPr/>
        </p:nvSpPr>
        <p:spPr>
          <a:xfrm rot="5400000">
            <a:off x="2750695" y="1821305"/>
            <a:ext cx="300396" cy="77258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774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67828" y="6367271"/>
            <a:ext cx="1306067" cy="947927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85800" y="1750551"/>
            <a:ext cx="8305800" cy="5025478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60"/>
              </a:spcBef>
            </a:pPr>
            <a:r>
              <a:rPr sz="2200" b="1" dirty="0">
                <a:latin typeface="Sitka Small" panose="02000505000000020004" pitchFamily="2" charset="0"/>
                <a:cs typeface="Rockwell"/>
              </a:rPr>
              <a:t>Angela</a:t>
            </a:r>
            <a:r>
              <a:rPr sz="2200" b="1" spc="-110" dirty="0">
                <a:latin typeface="Sitka Small" panose="02000505000000020004" pitchFamily="2" charset="0"/>
                <a:cs typeface="Rockwell"/>
              </a:rPr>
              <a:t> </a:t>
            </a:r>
            <a:r>
              <a:rPr sz="2200" b="1" spc="-10" dirty="0">
                <a:latin typeface="Sitka Small" panose="02000505000000020004" pitchFamily="2" charset="0"/>
                <a:cs typeface="Rockwell"/>
              </a:rPr>
              <a:t>Tabakian</a:t>
            </a:r>
            <a:endParaRPr sz="2200" dirty="0">
              <a:latin typeface="Sitka Small" panose="02000505000000020004" pitchFamily="2" charset="0"/>
              <a:cs typeface="Rockwell"/>
            </a:endParaRPr>
          </a:p>
          <a:p>
            <a:pPr marL="12700" marR="1227455">
              <a:lnSpc>
                <a:spcPct val="109900"/>
              </a:lnSpc>
            </a:pPr>
            <a:r>
              <a:rPr sz="2200" dirty="0">
                <a:latin typeface="Sitka Small" panose="02000505000000020004" pitchFamily="2" charset="0"/>
                <a:cs typeface="Rockwell"/>
              </a:rPr>
              <a:t>Central</a:t>
            </a:r>
            <a:r>
              <a:rPr sz="2200" spc="-40" dirty="0">
                <a:latin typeface="Sitka Small" panose="02000505000000020004" pitchFamily="2" charset="0"/>
                <a:cs typeface="Rockwell"/>
              </a:rPr>
              <a:t> </a:t>
            </a:r>
            <a:r>
              <a:rPr sz="2200" dirty="0">
                <a:latin typeface="Sitka Small" panose="02000505000000020004" pitchFamily="2" charset="0"/>
                <a:cs typeface="Rockwell"/>
              </a:rPr>
              <a:t>Contract</a:t>
            </a:r>
            <a:r>
              <a:rPr sz="2200" spc="-35" dirty="0">
                <a:latin typeface="Sitka Small" panose="02000505000000020004" pitchFamily="2" charset="0"/>
                <a:cs typeface="Rockwell"/>
              </a:rPr>
              <a:t> </a:t>
            </a:r>
            <a:r>
              <a:rPr sz="2200" spc="-10" dirty="0">
                <a:latin typeface="Sitka Small" panose="02000505000000020004" pitchFamily="2" charset="0"/>
                <a:cs typeface="Rockwell"/>
              </a:rPr>
              <a:t>Specialist NTHDC/CGI</a:t>
            </a:r>
            <a:r>
              <a:rPr sz="2200" spc="-85" dirty="0">
                <a:latin typeface="Sitka Small" panose="02000505000000020004" pitchFamily="2" charset="0"/>
                <a:cs typeface="Rockwell"/>
              </a:rPr>
              <a:t> </a:t>
            </a:r>
            <a:r>
              <a:rPr sz="2200" spc="-10" dirty="0">
                <a:latin typeface="Sitka Small" panose="02000505000000020004" pitchFamily="2" charset="0"/>
                <a:cs typeface="Rockwell"/>
              </a:rPr>
              <a:t>Federal</a:t>
            </a:r>
            <a:endParaRPr sz="2200" dirty="0">
              <a:latin typeface="Sitka Small" panose="02000505000000020004" pitchFamily="2" charset="0"/>
              <a:cs typeface="Rockwell"/>
            </a:endParaRPr>
          </a:p>
          <a:p>
            <a:pPr marL="12700" marR="1479550">
              <a:lnSpc>
                <a:spcPct val="109900"/>
              </a:lnSpc>
            </a:pPr>
            <a:r>
              <a:rPr sz="2200" dirty="0">
                <a:latin typeface="Sitka Small" panose="02000505000000020004" pitchFamily="2" charset="0"/>
                <a:cs typeface="Rockwell"/>
              </a:rPr>
              <a:t>4300</a:t>
            </a:r>
            <a:r>
              <a:rPr sz="2200" spc="-40" dirty="0">
                <a:latin typeface="Sitka Small" panose="02000505000000020004" pitchFamily="2" charset="0"/>
                <a:cs typeface="Rockwell"/>
              </a:rPr>
              <a:t> </a:t>
            </a:r>
            <a:r>
              <a:rPr sz="2200" dirty="0">
                <a:latin typeface="Sitka Small" panose="02000505000000020004" pitchFamily="2" charset="0"/>
                <a:cs typeface="Rockwell"/>
              </a:rPr>
              <a:t>W.</a:t>
            </a:r>
            <a:r>
              <a:rPr sz="2200" spc="-40" dirty="0">
                <a:latin typeface="Sitka Small" panose="02000505000000020004" pitchFamily="2" charset="0"/>
                <a:cs typeface="Rockwell"/>
              </a:rPr>
              <a:t> </a:t>
            </a:r>
            <a:r>
              <a:rPr sz="2200" dirty="0">
                <a:latin typeface="Sitka Small" panose="02000505000000020004" pitchFamily="2" charset="0"/>
                <a:cs typeface="Rockwell"/>
              </a:rPr>
              <a:t>Cypress</a:t>
            </a:r>
            <a:r>
              <a:rPr sz="2200" spc="-40" dirty="0">
                <a:latin typeface="Sitka Small" panose="02000505000000020004" pitchFamily="2" charset="0"/>
                <a:cs typeface="Rockwell"/>
              </a:rPr>
              <a:t> </a:t>
            </a:r>
            <a:r>
              <a:rPr sz="2200" dirty="0">
                <a:latin typeface="Sitka Small" panose="02000505000000020004" pitchFamily="2" charset="0"/>
                <a:cs typeface="Rockwell"/>
              </a:rPr>
              <a:t>St</a:t>
            </a:r>
            <a:r>
              <a:rPr sz="2200" spc="-40" dirty="0">
                <a:latin typeface="Sitka Small" panose="02000505000000020004" pitchFamily="2" charset="0"/>
                <a:cs typeface="Rockwell"/>
              </a:rPr>
              <a:t> </a:t>
            </a:r>
            <a:r>
              <a:rPr sz="2200" spc="-20" dirty="0">
                <a:latin typeface="Sitka Small" panose="02000505000000020004" pitchFamily="2" charset="0"/>
                <a:cs typeface="Rockwell"/>
              </a:rPr>
              <a:t>#300 </a:t>
            </a:r>
            <a:r>
              <a:rPr sz="2200" dirty="0">
                <a:latin typeface="Sitka Small" panose="02000505000000020004" pitchFamily="2" charset="0"/>
                <a:cs typeface="Rockwell"/>
              </a:rPr>
              <a:t>Tampa,</a:t>
            </a:r>
            <a:r>
              <a:rPr sz="2200" spc="-30" dirty="0">
                <a:latin typeface="Sitka Small" panose="02000505000000020004" pitchFamily="2" charset="0"/>
                <a:cs typeface="Rockwell"/>
              </a:rPr>
              <a:t> </a:t>
            </a:r>
            <a:r>
              <a:rPr sz="2200" spc="-25" dirty="0">
                <a:latin typeface="Sitka Small" panose="02000505000000020004" pitchFamily="2" charset="0"/>
                <a:cs typeface="Rockwell"/>
              </a:rPr>
              <a:t>FL</a:t>
            </a:r>
            <a:endParaRPr sz="2200" dirty="0">
              <a:latin typeface="Sitka Small" panose="02000505000000020004" pitchFamily="2" charset="0"/>
              <a:cs typeface="Rockwell"/>
            </a:endParaRPr>
          </a:p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sz="2200" spc="-10" dirty="0">
                <a:latin typeface="Sitka Small" panose="02000505000000020004" pitchFamily="2" charset="0"/>
                <a:cs typeface="Rockwell"/>
              </a:rPr>
              <a:t>813-554-</a:t>
            </a:r>
            <a:r>
              <a:rPr sz="2200" spc="-20" dirty="0">
                <a:latin typeface="Sitka Small" panose="02000505000000020004" pitchFamily="2" charset="0"/>
                <a:cs typeface="Rockwell"/>
              </a:rPr>
              <a:t>1282</a:t>
            </a:r>
            <a:endParaRPr sz="2200" dirty="0">
              <a:latin typeface="Sitka Small" panose="02000505000000020004" pitchFamily="2" charset="0"/>
              <a:cs typeface="Rockwell"/>
            </a:endParaRPr>
          </a:p>
          <a:p>
            <a:pPr>
              <a:lnSpc>
                <a:spcPct val="100000"/>
              </a:lnSpc>
              <a:spcBef>
                <a:spcPts val="585"/>
              </a:spcBef>
            </a:pPr>
            <a:endParaRPr sz="2200" dirty="0">
              <a:latin typeface="Sitka Small" panose="02000505000000020004" pitchFamily="2" charset="0"/>
              <a:cs typeface="Rockwell"/>
            </a:endParaRPr>
          </a:p>
          <a:p>
            <a:pPr marL="12700">
              <a:lnSpc>
                <a:spcPct val="100000"/>
              </a:lnSpc>
            </a:pPr>
            <a:r>
              <a:rPr sz="2200" b="1" dirty="0">
                <a:latin typeface="Sitka Small" panose="02000505000000020004" pitchFamily="2" charset="0"/>
                <a:cs typeface="Rockwell"/>
              </a:rPr>
              <a:t>Carrie</a:t>
            </a:r>
            <a:r>
              <a:rPr sz="2200" b="1" spc="-40" dirty="0">
                <a:latin typeface="Sitka Small" panose="02000505000000020004" pitchFamily="2" charset="0"/>
                <a:cs typeface="Rockwell"/>
              </a:rPr>
              <a:t> </a:t>
            </a:r>
            <a:r>
              <a:rPr sz="2200" b="1" spc="-10" dirty="0">
                <a:latin typeface="Sitka Small" panose="02000505000000020004" pitchFamily="2" charset="0"/>
                <a:cs typeface="Rockwell"/>
              </a:rPr>
              <a:t>Starling</a:t>
            </a:r>
            <a:endParaRPr sz="2200" dirty="0">
              <a:latin typeface="Sitka Small" panose="02000505000000020004" pitchFamily="2" charset="0"/>
              <a:cs typeface="Rockwell"/>
            </a:endParaRPr>
          </a:p>
          <a:p>
            <a:pPr marL="12700" marR="1308735">
              <a:lnSpc>
                <a:spcPts val="2900"/>
              </a:lnSpc>
              <a:spcBef>
                <a:spcPts val="135"/>
              </a:spcBef>
            </a:pPr>
            <a:r>
              <a:rPr sz="2200" dirty="0">
                <a:latin typeface="Sitka Small" panose="02000505000000020004" pitchFamily="2" charset="0"/>
                <a:cs typeface="Rockwell"/>
              </a:rPr>
              <a:t>Central</a:t>
            </a:r>
            <a:r>
              <a:rPr sz="2200" spc="-40" dirty="0">
                <a:latin typeface="Sitka Small" panose="02000505000000020004" pitchFamily="2" charset="0"/>
                <a:cs typeface="Rockwell"/>
              </a:rPr>
              <a:t> </a:t>
            </a:r>
            <a:r>
              <a:rPr sz="2200" dirty="0">
                <a:latin typeface="Sitka Small" panose="02000505000000020004" pitchFamily="2" charset="0"/>
                <a:cs typeface="Rockwell"/>
              </a:rPr>
              <a:t>Contract</a:t>
            </a:r>
            <a:r>
              <a:rPr sz="2200" spc="-35" dirty="0">
                <a:latin typeface="Sitka Small" panose="02000505000000020004" pitchFamily="2" charset="0"/>
                <a:cs typeface="Rockwell"/>
              </a:rPr>
              <a:t> </a:t>
            </a:r>
            <a:r>
              <a:rPr sz="2200" spc="-10" dirty="0">
                <a:latin typeface="Sitka Small" panose="02000505000000020004" pitchFamily="2" charset="0"/>
                <a:cs typeface="Rockwell"/>
              </a:rPr>
              <a:t>Specalist NTHDC/CGI</a:t>
            </a:r>
            <a:r>
              <a:rPr sz="2200" spc="-85" dirty="0">
                <a:latin typeface="Sitka Small" panose="02000505000000020004" pitchFamily="2" charset="0"/>
                <a:cs typeface="Rockwell"/>
              </a:rPr>
              <a:t> </a:t>
            </a:r>
            <a:r>
              <a:rPr sz="2200" spc="-10" dirty="0">
                <a:latin typeface="Sitka Small" panose="02000505000000020004" pitchFamily="2" charset="0"/>
                <a:cs typeface="Rockwell"/>
              </a:rPr>
              <a:t>Federal</a:t>
            </a:r>
            <a:endParaRPr sz="2200" dirty="0">
              <a:latin typeface="Sitka Small" panose="02000505000000020004" pitchFamily="2" charset="0"/>
              <a:cs typeface="Rockwell"/>
            </a:endParaRPr>
          </a:p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1477010" algn="l"/>
              </a:tabLst>
            </a:pPr>
            <a:r>
              <a:rPr sz="2200" dirty="0">
                <a:latin typeface="Sitka Small" panose="02000505000000020004" pitchFamily="2" charset="0"/>
                <a:cs typeface="Rockwell"/>
              </a:rPr>
              <a:t>4300</a:t>
            </a:r>
            <a:r>
              <a:rPr sz="2200" spc="-20" dirty="0">
                <a:latin typeface="Sitka Small" panose="02000505000000020004" pitchFamily="2" charset="0"/>
                <a:cs typeface="Rockwell"/>
              </a:rPr>
              <a:t> West</a:t>
            </a:r>
            <a:r>
              <a:rPr lang="en-US" sz="2200" spc="-20" dirty="0">
                <a:latin typeface="Sitka Small" panose="02000505000000020004" pitchFamily="2" charset="0"/>
                <a:cs typeface="Rockwell"/>
              </a:rPr>
              <a:t> </a:t>
            </a:r>
            <a:r>
              <a:rPr sz="2200" dirty="0">
                <a:latin typeface="Sitka Small" panose="02000505000000020004" pitchFamily="2" charset="0"/>
                <a:cs typeface="Rockwell"/>
              </a:rPr>
              <a:t>Cypress</a:t>
            </a:r>
            <a:r>
              <a:rPr sz="2200" spc="-60" dirty="0">
                <a:latin typeface="Sitka Small" panose="02000505000000020004" pitchFamily="2" charset="0"/>
                <a:cs typeface="Rockwell"/>
              </a:rPr>
              <a:t> </a:t>
            </a:r>
            <a:r>
              <a:rPr sz="2200" dirty="0">
                <a:latin typeface="Sitka Small" panose="02000505000000020004" pitchFamily="2" charset="0"/>
                <a:cs typeface="Rockwell"/>
              </a:rPr>
              <a:t>Street,</a:t>
            </a:r>
            <a:r>
              <a:rPr sz="2200" spc="-60" dirty="0">
                <a:latin typeface="Sitka Small" panose="02000505000000020004" pitchFamily="2" charset="0"/>
                <a:cs typeface="Rockwell"/>
              </a:rPr>
              <a:t> </a:t>
            </a:r>
            <a:r>
              <a:rPr sz="2200" dirty="0">
                <a:latin typeface="Sitka Small" panose="02000505000000020004" pitchFamily="2" charset="0"/>
                <a:cs typeface="Rockwell"/>
              </a:rPr>
              <a:t>Suite</a:t>
            </a:r>
            <a:r>
              <a:rPr sz="2200" spc="-60" dirty="0">
                <a:latin typeface="Sitka Small" panose="02000505000000020004" pitchFamily="2" charset="0"/>
                <a:cs typeface="Rockwell"/>
              </a:rPr>
              <a:t> </a:t>
            </a:r>
            <a:r>
              <a:rPr sz="2200" spc="-25" dirty="0">
                <a:latin typeface="Sitka Small" panose="02000505000000020004" pitchFamily="2" charset="0"/>
                <a:cs typeface="Rockwell"/>
              </a:rPr>
              <a:t>300</a:t>
            </a:r>
            <a:endParaRPr sz="2200" dirty="0">
              <a:latin typeface="Sitka Small" panose="02000505000000020004" pitchFamily="2" charset="0"/>
              <a:cs typeface="Rockwell"/>
            </a:endParaRPr>
          </a:p>
          <a:p>
            <a:pPr marL="12700">
              <a:lnSpc>
                <a:spcPct val="100000"/>
              </a:lnSpc>
              <a:spcBef>
                <a:spcPts val="260"/>
              </a:spcBef>
            </a:pPr>
            <a:r>
              <a:rPr sz="2200" dirty="0">
                <a:latin typeface="Sitka Small" panose="02000505000000020004" pitchFamily="2" charset="0"/>
                <a:cs typeface="Rockwell"/>
              </a:rPr>
              <a:t>Tampa,</a:t>
            </a:r>
            <a:r>
              <a:rPr sz="2200" spc="-35" dirty="0">
                <a:latin typeface="Sitka Small" panose="02000505000000020004" pitchFamily="2" charset="0"/>
                <a:cs typeface="Rockwell"/>
              </a:rPr>
              <a:t> </a:t>
            </a:r>
            <a:r>
              <a:rPr sz="2200" dirty="0">
                <a:latin typeface="Sitka Small" panose="02000505000000020004" pitchFamily="2" charset="0"/>
                <a:cs typeface="Rockwell"/>
              </a:rPr>
              <a:t>FL</a:t>
            </a:r>
            <a:r>
              <a:rPr sz="2200" spc="-30" dirty="0">
                <a:latin typeface="Sitka Small" panose="02000505000000020004" pitchFamily="2" charset="0"/>
                <a:cs typeface="Rockwell"/>
              </a:rPr>
              <a:t> </a:t>
            </a:r>
            <a:r>
              <a:rPr sz="2200" spc="-10" dirty="0">
                <a:latin typeface="Sitka Small" panose="02000505000000020004" pitchFamily="2" charset="0"/>
                <a:cs typeface="Rockwell"/>
              </a:rPr>
              <a:t>33607</a:t>
            </a:r>
            <a:endParaRPr sz="2200" dirty="0">
              <a:latin typeface="Sitka Small" panose="02000505000000020004" pitchFamily="2" charset="0"/>
              <a:cs typeface="Rockwell"/>
            </a:endParaRPr>
          </a:p>
          <a:p>
            <a:pPr marL="12700">
              <a:lnSpc>
                <a:spcPct val="100000"/>
              </a:lnSpc>
              <a:spcBef>
                <a:spcPts val="735"/>
              </a:spcBef>
            </a:pPr>
            <a:r>
              <a:rPr sz="2200" spc="-10" dirty="0">
                <a:latin typeface="Sitka Small" panose="02000505000000020004" pitchFamily="2" charset="0"/>
                <a:cs typeface="Rockwell"/>
              </a:rPr>
              <a:t>813</a:t>
            </a:r>
            <a:r>
              <a:rPr lang="en-US" sz="2200" spc="-10" dirty="0">
                <a:latin typeface="Sitka Small" panose="02000505000000020004" pitchFamily="2" charset="0"/>
                <a:cs typeface="Rockwell"/>
              </a:rPr>
              <a:t>-</a:t>
            </a:r>
            <a:r>
              <a:rPr sz="2200" spc="-10" dirty="0">
                <a:latin typeface="Sitka Small" panose="02000505000000020004" pitchFamily="2" charset="0"/>
                <a:cs typeface="Rockwell"/>
              </a:rPr>
              <a:t>554</a:t>
            </a:r>
            <a:r>
              <a:rPr lang="en-US" sz="2200" spc="-10" dirty="0">
                <a:latin typeface="Sitka Small" panose="02000505000000020004" pitchFamily="2" charset="0"/>
                <a:cs typeface="Rockwell"/>
              </a:rPr>
              <a:t>-</a:t>
            </a:r>
            <a:r>
              <a:rPr sz="2200" spc="-10" dirty="0">
                <a:latin typeface="Sitka Small" panose="02000505000000020004" pitchFamily="2" charset="0"/>
                <a:cs typeface="Rockwell"/>
              </a:rPr>
              <a:t>1273</a:t>
            </a:r>
            <a:endParaRPr lang="en-US" sz="2200" spc="-10" dirty="0">
              <a:latin typeface="Sitka Small" panose="02000505000000020004" pitchFamily="2" charset="0"/>
              <a:cs typeface="Rockwell"/>
            </a:endParaRPr>
          </a:p>
          <a:p>
            <a:pPr marL="12700">
              <a:lnSpc>
                <a:spcPct val="100000"/>
              </a:lnSpc>
              <a:spcBef>
                <a:spcPts val="735"/>
              </a:spcBef>
            </a:pPr>
            <a:r>
              <a:rPr lang="en-US" sz="2000" spc="-10" dirty="0">
                <a:solidFill>
                  <a:srgbClr val="FF0000"/>
                </a:solidFill>
                <a:latin typeface="Sitka Small" panose="02000505000000020004" pitchFamily="2" charset="0"/>
                <a:cs typeface="Rockwell"/>
              </a:rPr>
              <a:t>All documents can be downloaded from </a:t>
            </a:r>
            <a:r>
              <a:rPr lang="en-US" sz="2000" spc="-10" dirty="0">
                <a:latin typeface="Sitka Small" panose="02000505000000020004" pitchFamily="2" charset="0"/>
                <a:cs typeface="Rockwell"/>
                <a:hlinkClick r:id="rId3"/>
              </a:rPr>
              <a:t>www.nthdc.org</a:t>
            </a:r>
            <a:r>
              <a:rPr lang="en-US" sz="2000" spc="-10" dirty="0">
                <a:latin typeface="Sitka Small" panose="02000505000000020004" pitchFamily="2" charset="0"/>
                <a:cs typeface="Rockwell"/>
              </a:rPr>
              <a:t> </a:t>
            </a:r>
          </a:p>
          <a:p>
            <a:pPr marL="12700">
              <a:lnSpc>
                <a:spcPct val="100000"/>
              </a:lnSpc>
              <a:spcBef>
                <a:spcPts val="735"/>
              </a:spcBef>
            </a:pPr>
            <a:r>
              <a:rPr lang="en-US" sz="2000" spc="-10" dirty="0">
                <a:solidFill>
                  <a:srgbClr val="FF0000"/>
                </a:solidFill>
                <a:latin typeface="Sitka Small" panose="02000505000000020004" pitchFamily="2" charset="0"/>
                <a:cs typeface="Times New Roman"/>
              </a:rPr>
              <a:t>Submit all Special Claims to: </a:t>
            </a:r>
            <a:r>
              <a:rPr lang="en-US" sz="2000" spc="-10" dirty="0">
                <a:solidFill>
                  <a:srgbClr val="0000FF"/>
                </a:solidFill>
                <a:latin typeface="Sitka Small" panose="02000505000000020004" pitchFamily="2" charset="0"/>
                <a:cs typeface="Times New Roman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specialclaim@cgifederal.com</a:t>
            </a:r>
            <a:endParaRPr lang="en-US" sz="2000" spc="-10" dirty="0">
              <a:solidFill>
                <a:srgbClr val="FF0000"/>
              </a:solidFill>
              <a:latin typeface="Sitka Small" panose="02000505000000020004" pitchFamily="2" charset="0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35"/>
              </a:spcBef>
            </a:pPr>
            <a:endParaRPr sz="2200" dirty="0">
              <a:latin typeface="Rockwell"/>
              <a:cs typeface="Rockwel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04747" y="7082144"/>
            <a:ext cx="96520" cy="167640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000" spc="-50" dirty="0">
                <a:latin typeface="Arial"/>
                <a:cs typeface="Arial"/>
              </a:rPr>
              <a:t>2</a:t>
            </a:r>
            <a:endParaRPr sz="10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95300" y="457200"/>
            <a:ext cx="8572500" cy="1263015"/>
          </a:xfrm>
          <a:prstGeom prst="rect">
            <a:avLst/>
          </a:prstGeom>
          <a:solidFill>
            <a:srgbClr val="FBD443"/>
          </a:solidFill>
        </p:spPr>
        <p:txBody>
          <a:bodyPr vert="horz" wrap="square" lIns="0" tIns="577215" rIns="0" bIns="0" rtlCol="0">
            <a:spAutoFit/>
          </a:bodyPr>
          <a:lstStyle/>
          <a:p>
            <a:pPr marR="31115" algn="ctr">
              <a:lnSpc>
                <a:spcPct val="100000"/>
              </a:lnSpc>
              <a:spcBef>
                <a:spcPts val="4545"/>
              </a:spcBef>
            </a:pPr>
            <a:r>
              <a:rPr sz="4000" spc="-10" dirty="0"/>
              <a:t>Presenters</a:t>
            </a:r>
            <a:endParaRPr sz="4000" dirty="0"/>
          </a:p>
        </p:txBody>
      </p:sp>
      <p:sp>
        <p:nvSpPr>
          <p:cNvPr id="5" name="object 5"/>
          <p:cNvSpPr txBox="1"/>
          <p:nvPr/>
        </p:nvSpPr>
        <p:spPr>
          <a:xfrm>
            <a:off x="9158922" y="871219"/>
            <a:ext cx="305435" cy="540766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190"/>
              </a:lnSpc>
            </a:pPr>
            <a:r>
              <a:rPr sz="2200" cap="small" dirty="0">
                <a:solidFill>
                  <a:srgbClr val="FFFFFF"/>
                </a:solidFill>
                <a:latin typeface="Calibri"/>
                <a:cs typeface="Calibri"/>
              </a:rPr>
              <a:t>North</a:t>
            </a:r>
            <a:r>
              <a:rPr sz="2200" cap="small" spc="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cap="small" dirty="0">
                <a:solidFill>
                  <a:srgbClr val="FFFFFF"/>
                </a:solidFill>
                <a:latin typeface="Calibri"/>
                <a:cs typeface="Calibri"/>
              </a:rPr>
              <a:t>Tampa</a:t>
            </a:r>
            <a:r>
              <a:rPr sz="2200" cap="small" spc="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cap="small" dirty="0">
                <a:solidFill>
                  <a:srgbClr val="FFFFFF"/>
                </a:solidFill>
                <a:latin typeface="Calibri"/>
                <a:cs typeface="Calibri"/>
              </a:rPr>
              <a:t>Housing</a:t>
            </a:r>
            <a:r>
              <a:rPr sz="2200" cap="small" spc="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cap="small" dirty="0">
                <a:solidFill>
                  <a:srgbClr val="FFFFFF"/>
                </a:solidFill>
                <a:latin typeface="Calibri"/>
                <a:cs typeface="Calibri"/>
              </a:rPr>
              <a:t>Development</a:t>
            </a:r>
            <a:r>
              <a:rPr sz="2200" cap="small" spc="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cap="small" spc="-25" dirty="0">
                <a:solidFill>
                  <a:srgbClr val="FFFFFF"/>
                </a:solidFill>
                <a:latin typeface="Calibri"/>
                <a:cs typeface="Calibri"/>
              </a:rPr>
              <a:t>Corporation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9158922" y="1069339"/>
            <a:ext cx="305435" cy="540766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190"/>
              </a:lnSpc>
            </a:pPr>
            <a:r>
              <a:rPr sz="2200" cap="small" dirty="0">
                <a:solidFill>
                  <a:srgbClr val="FFFFFF"/>
                </a:solidFill>
                <a:latin typeface="Calibri"/>
                <a:cs typeface="Calibri"/>
              </a:rPr>
              <a:t>North</a:t>
            </a:r>
            <a:r>
              <a:rPr sz="2200" cap="small" spc="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cap="small" dirty="0">
                <a:solidFill>
                  <a:srgbClr val="FFFFFF"/>
                </a:solidFill>
                <a:latin typeface="Calibri"/>
                <a:cs typeface="Calibri"/>
              </a:rPr>
              <a:t>Tampa</a:t>
            </a:r>
            <a:r>
              <a:rPr sz="2200" cap="small" spc="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cap="small" dirty="0">
                <a:solidFill>
                  <a:srgbClr val="FFFFFF"/>
                </a:solidFill>
                <a:latin typeface="Calibri"/>
                <a:cs typeface="Calibri"/>
              </a:rPr>
              <a:t>Housing</a:t>
            </a:r>
            <a:r>
              <a:rPr sz="2200" cap="small" spc="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cap="small" dirty="0">
                <a:solidFill>
                  <a:srgbClr val="FFFFFF"/>
                </a:solidFill>
                <a:latin typeface="Calibri"/>
                <a:cs typeface="Calibri"/>
              </a:rPr>
              <a:t>Development</a:t>
            </a:r>
            <a:r>
              <a:rPr sz="2200" cap="small" spc="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cap="small" spc="-25" dirty="0">
                <a:solidFill>
                  <a:srgbClr val="FFFFFF"/>
                </a:solidFill>
                <a:latin typeface="Calibri"/>
                <a:cs typeface="Calibri"/>
              </a:rPr>
              <a:t>Corporation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95300" y="457200"/>
            <a:ext cx="9067800" cy="654025"/>
          </a:xfrm>
          <a:prstGeom prst="rect">
            <a:avLst/>
          </a:prstGeom>
          <a:solidFill>
            <a:srgbClr val="FBD443"/>
          </a:solidFill>
        </p:spPr>
        <p:txBody>
          <a:bodyPr vert="horz" wrap="square" lIns="0" tIns="38100" rIns="0" bIns="0" rtlCol="0">
            <a:spAutoFit/>
          </a:bodyPr>
          <a:lstStyle/>
          <a:p>
            <a:pPr marR="29209" algn="ctr">
              <a:lnSpc>
                <a:spcPct val="100000"/>
              </a:lnSpc>
              <a:spcBef>
                <a:spcPts val="5"/>
              </a:spcBef>
            </a:pPr>
            <a:r>
              <a:rPr lang="en-US" sz="4000" dirty="0"/>
              <a:t>Unpaid/Tenant Damages HUD 52671-A</a:t>
            </a:r>
            <a:endParaRPr sz="4000" dirty="0"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39228" y="6201155"/>
            <a:ext cx="1534667" cy="1114044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08585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spc="-50" dirty="0"/>
              <a:t>20</a:t>
            </a:fld>
            <a:endParaRPr spc="-5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92A3F4-1CAD-426C-AE3C-77901B5356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" y="1119326"/>
            <a:ext cx="6777228" cy="6348274"/>
          </a:xfrm>
          <a:prstGeom prst="rect">
            <a:avLst/>
          </a:prstGeom>
        </p:spPr>
      </p:pic>
      <p:sp>
        <p:nvSpPr>
          <p:cNvPr id="8" name="Arrow: Down 7">
            <a:extLst>
              <a:ext uri="{FF2B5EF4-FFF2-40B4-BE49-F238E27FC236}">
                <a16:creationId xmlns:a16="http://schemas.microsoft.com/office/drawing/2014/main" id="{FDBFE642-2825-E611-604C-83ED2DAF97F9}"/>
              </a:ext>
            </a:extLst>
          </p:cNvPr>
          <p:cNvSpPr/>
          <p:nvPr/>
        </p:nvSpPr>
        <p:spPr>
          <a:xfrm rot="5400000">
            <a:off x="7322695" y="1592705"/>
            <a:ext cx="300396" cy="77258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145AFEE5-5296-EA56-5E96-4A1AD8FDB54A}"/>
              </a:ext>
            </a:extLst>
          </p:cNvPr>
          <p:cNvSpPr/>
          <p:nvPr/>
        </p:nvSpPr>
        <p:spPr>
          <a:xfrm rot="5400000">
            <a:off x="2826895" y="6090706"/>
            <a:ext cx="300396" cy="77258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717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39228" y="6201155"/>
            <a:ext cx="1534667" cy="111404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9158922" y="1069339"/>
            <a:ext cx="305435" cy="540766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190"/>
              </a:lnSpc>
            </a:pPr>
            <a:r>
              <a:rPr sz="2200" cap="small" dirty="0">
                <a:solidFill>
                  <a:srgbClr val="FFFFFF"/>
                </a:solidFill>
                <a:latin typeface="Calibri"/>
                <a:cs typeface="Calibri"/>
              </a:rPr>
              <a:t>North</a:t>
            </a:r>
            <a:r>
              <a:rPr sz="2200" cap="small" spc="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cap="small" dirty="0">
                <a:solidFill>
                  <a:srgbClr val="FFFFFF"/>
                </a:solidFill>
                <a:latin typeface="Calibri"/>
                <a:cs typeface="Calibri"/>
              </a:rPr>
              <a:t>Tampa</a:t>
            </a:r>
            <a:r>
              <a:rPr sz="2200" cap="small" spc="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cap="small" dirty="0">
                <a:solidFill>
                  <a:srgbClr val="FFFFFF"/>
                </a:solidFill>
                <a:latin typeface="Calibri"/>
                <a:cs typeface="Calibri"/>
              </a:rPr>
              <a:t>Housing</a:t>
            </a:r>
            <a:r>
              <a:rPr sz="2200" cap="small" spc="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cap="small" dirty="0">
                <a:solidFill>
                  <a:srgbClr val="FFFFFF"/>
                </a:solidFill>
                <a:latin typeface="Calibri"/>
                <a:cs typeface="Calibri"/>
              </a:rPr>
              <a:t>Development</a:t>
            </a:r>
            <a:r>
              <a:rPr sz="2200" cap="small" spc="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cap="small" spc="-25" dirty="0">
                <a:solidFill>
                  <a:srgbClr val="FFFFFF"/>
                </a:solidFill>
                <a:latin typeface="Calibri"/>
                <a:cs typeface="Calibri"/>
              </a:rPr>
              <a:t>Corporation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spc="-25" dirty="0"/>
              <a:t>21</a:t>
            </a:fld>
            <a:endParaRPr spc="-25" dirty="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95300" y="457200"/>
            <a:ext cx="8572500" cy="1295400"/>
          </a:xfrm>
          <a:prstGeom prst="rect">
            <a:avLst/>
          </a:prstGeom>
          <a:solidFill>
            <a:srgbClr val="FBD443"/>
          </a:solidFill>
        </p:spPr>
        <p:txBody>
          <a:bodyPr vert="horz" wrap="square" lIns="0" tIns="12700" rIns="0" bIns="0" rtlCol="0">
            <a:spAutoFit/>
          </a:bodyPr>
          <a:lstStyle/>
          <a:p>
            <a:pPr marL="3617595" marR="476884" indent="-3170555">
              <a:lnSpc>
                <a:spcPct val="100000"/>
              </a:lnSpc>
              <a:spcBef>
                <a:spcPts val="100"/>
              </a:spcBef>
            </a:pPr>
            <a:r>
              <a:rPr sz="4000" dirty="0"/>
              <a:t>What</a:t>
            </a:r>
            <a:r>
              <a:rPr sz="4000" spc="-65" dirty="0"/>
              <a:t> </a:t>
            </a:r>
            <a:r>
              <a:rPr sz="4000" dirty="0"/>
              <a:t>CAN</a:t>
            </a:r>
            <a:r>
              <a:rPr sz="4000" spc="-65" dirty="0"/>
              <a:t> </a:t>
            </a:r>
            <a:r>
              <a:rPr sz="4000" dirty="0"/>
              <a:t>be</a:t>
            </a:r>
            <a:r>
              <a:rPr sz="4000" spc="-65" dirty="0"/>
              <a:t> </a:t>
            </a:r>
            <a:r>
              <a:rPr sz="4000" dirty="0"/>
              <a:t>Classified</a:t>
            </a:r>
            <a:r>
              <a:rPr sz="4000" spc="-65" dirty="0"/>
              <a:t> </a:t>
            </a:r>
            <a:r>
              <a:rPr sz="4000" dirty="0"/>
              <a:t>as</a:t>
            </a:r>
            <a:r>
              <a:rPr sz="4000" spc="-65" dirty="0"/>
              <a:t> </a:t>
            </a:r>
            <a:r>
              <a:rPr sz="4000" spc="-10" dirty="0"/>
              <a:t>Unpaid Rent?</a:t>
            </a:r>
            <a:endParaRPr sz="4000"/>
          </a:p>
        </p:txBody>
      </p:sp>
      <p:sp>
        <p:nvSpPr>
          <p:cNvPr id="5" name="object 5"/>
          <p:cNvSpPr txBox="1"/>
          <p:nvPr/>
        </p:nvSpPr>
        <p:spPr>
          <a:xfrm>
            <a:off x="841502" y="1674063"/>
            <a:ext cx="7729220" cy="3968394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865"/>
              </a:spcBef>
              <a:buChar char="•"/>
              <a:tabLst>
                <a:tab pos="240665" algn="l"/>
              </a:tabLst>
            </a:pPr>
            <a:r>
              <a:rPr sz="3200" dirty="0">
                <a:latin typeface="Times New Roman"/>
                <a:cs typeface="Times New Roman"/>
              </a:rPr>
              <a:t>Unpaid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monthly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rent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at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spc="-25" dirty="0">
                <a:latin typeface="Times New Roman"/>
                <a:cs typeface="Times New Roman"/>
              </a:rPr>
              <a:t>MO.</a:t>
            </a:r>
            <a:endParaRPr sz="3200" dirty="0">
              <a:latin typeface="Times New Roman"/>
              <a:cs typeface="Times New Roman"/>
            </a:endParaRPr>
          </a:p>
          <a:p>
            <a:pPr marL="240665" marR="559435" indent="-228600">
              <a:lnSpc>
                <a:spcPct val="100000"/>
              </a:lnSpc>
              <a:spcBef>
                <a:spcPts val="770"/>
              </a:spcBef>
              <a:buChar char="•"/>
              <a:tabLst>
                <a:tab pos="240665" algn="l"/>
                <a:tab pos="342265" algn="l"/>
              </a:tabLst>
            </a:pPr>
            <a:r>
              <a:rPr sz="3200" dirty="0">
                <a:latin typeface="Times New Roman"/>
                <a:cs typeface="Times New Roman"/>
              </a:rPr>
              <a:t>Damage</a:t>
            </a:r>
            <a:r>
              <a:rPr sz="3200" spc="-7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amounts</a:t>
            </a:r>
            <a:r>
              <a:rPr sz="3200" spc="-7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billed</a:t>
            </a:r>
            <a:r>
              <a:rPr sz="3200" spc="-7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to</a:t>
            </a:r>
            <a:r>
              <a:rPr sz="3200" spc="-7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tenant</a:t>
            </a:r>
            <a:r>
              <a:rPr sz="3200" spc="-7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that</a:t>
            </a:r>
            <a:r>
              <a:rPr sz="3200" spc="-65" dirty="0">
                <a:latin typeface="Times New Roman"/>
                <a:cs typeface="Times New Roman"/>
              </a:rPr>
              <a:t> </a:t>
            </a:r>
            <a:r>
              <a:rPr sz="3200" spc="-25" dirty="0">
                <a:latin typeface="Times New Roman"/>
                <a:cs typeface="Times New Roman"/>
              </a:rPr>
              <a:t>was </a:t>
            </a:r>
            <a:r>
              <a:rPr sz="3200" dirty="0">
                <a:latin typeface="Times New Roman"/>
                <a:cs typeface="Times New Roman"/>
              </a:rPr>
              <a:t>discovered</a:t>
            </a:r>
            <a:r>
              <a:rPr sz="3200" spc="-50" dirty="0"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0000"/>
                </a:solidFill>
                <a:latin typeface="Times New Roman"/>
                <a:cs typeface="Times New Roman"/>
              </a:rPr>
              <a:t>prior</a:t>
            </a:r>
            <a:r>
              <a:rPr sz="3200" spc="-4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to</a:t>
            </a:r>
            <a:r>
              <a:rPr sz="3200" spc="-45" dirty="0">
                <a:latin typeface="Times New Roman"/>
                <a:cs typeface="Times New Roman"/>
              </a:rPr>
              <a:t> </a:t>
            </a:r>
            <a:r>
              <a:rPr sz="3200" spc="-25" dirty="0">
                <a:latin typeface="Times New Roman"/>
                <a:cs typeface="Times New Roman"/>
              </a:rPr>
              <a:t>MO.</a:t>
            </a:r>
            <a:endParaRPr sz="3200" dirty="0">
              <a:latin typeface="Times New Roman"/>
              <a:cs typeface="Times New Roman"/>
            </a:endParaRPr>
          </a:p>
          <a:p>
            <a:pPr marL="240029" marR="5080" indent="-227965">
              <a:lnSpc>
                <a:spcPct val="100000"/>
              </a:lnSpc>
              <a:spcBef>
                <a:spcPts val="770"/>
              </a:spcBef>
              <a:buChar char="•"/>
              <a:tabLst>
                <a:tab pos="241300" algn="l"/>
              </a:tabLst>
            </a:pPr>
            <a:r>
              <a:rPr sz="3200" dirty="0">
                <a:latin typeface="Times New Roman"/>
                <a:cs typeface="Times New Roman"/>
              </a:rPr>
              <a:t>Unpaid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“Other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Charges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due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Under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the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Lease” 	</a:t>
            </a:r>
            <a:r>
              <a:rPr sz="3200" dirty="0">
                <a:latin typeface="Times New Roman"/>
                <a:cs typeface="Times New Roman"/>
              </a:rPr>
              <a:t>that</a:t>
            </a:r>
            <a:r>
              <a:rPr sz="3200" spc="-5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were</a:t>
            </a:r>
            <a:r>
              <a:rPr sz="3200" spc="-5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HUD</a:t>
            </a:r>
            <a:r>
              <a:rPr sz="3200" spc="-55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approved.</a:t>
            </a:r>
            <a:endParaRPr sz="3200" dirty="0">
              <a:latin typeface="Times New Roman"/>
              <a:cs typeface="Times New Roman"/>
            </a:endParaRPr>
          </a:p>
          <a:p>
            <a:pPr marL="1158875" lvl="1" indent="-346075">
              <a:lnSpc>
                <a:spcPct val="100000"/>
              </a:lnSpc>
              <a:spcBef>
                <a:spcPts val="765"/>
              </a:spcBef>
              <a:buFont typeface="Courier New"/>
              <a:buChar char="o"/>
              <a:tabLst>
                <a:tab pos="1158875" algn="l"/>
              </a:tabLst>
            </a:pPr>
            <a:r>
              <a:rPr sz="3200" dirty="0">
                <a:latin typeface="Times New Roman"/>
                <a:cs typeface="Times New Roman"/>
              </a:rPr>
              <a:t>Failure</a:t>
            </a:r>
            <a:r>
              <a:rPr sz="3200" spc="-6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to</a:t>
            </a:r>
            <a:r>
              <a:rPr sz="3200" spc="-5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return</a:t>
            </a:r>
            <a:r>
              <a:rPr sz="3200" spc="-55" dirty="0">
                <a:latin typeface="Times New Roman"/>
                <a:cs typeface="Times New Roman"/>
              </a:rPr>
              <a:t> </a:t>
            </a:r>
            <a:r>
              <a:rPr sz="3200" spc="-20" dirty="0">
                <a:latin typeface="Times New Roman"/>
                <a:cs typeface="Times New Roman"/>
              </a:rPr>
              <a:t>keys</a:t>
            </a:r>
            <a:endParaRPr sz="3200" dirty="0">
              <a:latin typeface="Times New Roman"/>
              <a:cs typeface="Times New Roman"/>
            </a:endParaRPr>
          </a:p>
          <a:p>
            <a:pPr marL="1158240" lvl="1" indent="-345440">
              <a:lnSpc>
                <a:spcPct val="100000"/>
              </a:lnSpc>
              <a:spcBef>
                <a:spcPts val="770"/>
              </a:spcBef>
              <a:buFont typeface="Courier New"/>
              <a:buChar char="o"/>
              <a:tabLst>
                <a:tab pos="1158240" algn="l"/>
              </a:tabLst>
            </a:pPr>
            <a:r>
              <a:rPr sz="3200" dirty="0">
                <a:latin typeface="Times New Roman"/>
                <a:cs typeface="Times New Roman"/>
              </a:rPr>
              <a:t>Late</a:t>
            </a:r>
            <a:r>
              <a:rPr sz="3200" spc="-60" dirty="0">
                <a:latin typeface="Times New Roman"/>
                <a:cs typeface="Times New Roman"/>
              </a:rPr>
              <a:t> </a:t>
            </a:r>
            <a:r>
              <a:rPr sz="3200" spc="-20" dirty="0">
                <a:latin typeface="Times New Roman"/>
                <a:cs typeface="Times New Roman"/>
              </a:rPr>
              <a:t>Fees</a:t>
            </a:r>
            <a:endParaRPr sz="32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067800" y="457200"/>
            <a:ext cx="533400" cy="6858000"/>
          </a:xfrm>
          <a:custGeom>
            <a:avLst/>
            <a:gdLst/>
            <a:ahLst/>
            <a:cxnLst/>
            <a:rect l="l" t="t" r="r" b="b"/>
            <a:pathLst>
              <a:path w="533400" h="6858000">
                <a:moveTo>
                  <a:pt x="533400" y="6858000"/>
                </a:moveTo>
                <a:lnTo>
                  <a:pt x="533400" y="0"/>
                </a:lnTo>
                <a:lnTo>
                  <a:pt x="0" y="0"/>
                </a:lnTo>
                <a:lnTo>
                  <a:pt x="0" y="6858000"/>
                </a:lnTo>
                <a:lnTo>
                  <a:pt x="533400" y="6858000"/>
                </a:lnTo>
                <a:close/>
              </a:path>
            </a:pathLst>
          </a:custGeom>
          <a:solidFill>
            <a:srgbClr val="FBD44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200" y="457200"/>
            <a:ext cx="76200" cy="6858000"/>
          </a:xfrm>
          <a:custGeom>
            <a:avLst/>
            <a:gdLst/>
            <a:ahLst/>
            <a:cxnLst/>
            <a:rect l="l" t="t" r="r" b="b"/>
            <a:pathLst>
              <a:path w="76200" h="6858000">
                <a:moveTo>
                  <a:pt x="76200" y="6858000"/>
                </a:moveTo>
                <a:lnTo>
                  <a:pt x="76200" y="0"/>
                </a:lnTo>
                <a:lnTo>
                  <a:pt x="0" y="0"/>
                </a:lnTo>
                <a:lnTo>
                  <a:pt x="0" y="6858000"/>
                </a:lnTo>
                <a:lnTo>
                  <a:pt x="76200" y="6858000"/>
                </a:lnTo>
                <a:close/>
              </a:path>
            </a:pathLst>
          </a:custGeom>
          <a:solidFill>
            <a:srgbClr val="FBD44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39228" y="6201155"/>
            <a:ext cx="1534667" cy="1114044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9158922" y="1069339"/>
            <a:ext cx="305435" cy="540766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190"/>
              </a:lnSpc>
            </a:pPr>
            <a:r>
              <a:rPr sz="2200" cap="small" dirty="0">
                <a:solidFill>
                  <a:srgbClr val="FFFFFF"/>
                </a:solidFill>
                <a:latin typeface="Calibri"/>
                <a:cs typeface="Calibri"/>
              </a:rPr>
              <a:t>North</a:t>
            </a:r>
            <a:r>
              <a:rPr sz="2200" cap="small" spc="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cap="small" dirty="0">
                <a:solidFill>
                  <a:srgbClr val="FFFFFF"/>
                </a:solidFill>
                <a:latin typeface="Calibri"/>
                <a:cs typeface="Calibri"/>
              </a:rPr>
              <a:t>Tampa</a:t>
            </a:r>
            <a:r>
              <a:rPr sz="2200" cap="small" spc="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cap="small" dirty="0">
                <a:solidFill>
                  <a:srgbClr val="FFFFFF"/>
                </a:solidFill>
                <a:latin typeface="Calibri"/>
                <a:cs typeface="Calibri"/>
              </a:rPr>
              <a:t>Housing</a:t>
            </a:r>
            <a:r>
              <a:rPr sz="2200" cap="small" spc="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cap="small" dirty="0">
                <a:solidFill>
                  <a:srgbClr val="FFFFFF"/>
                </a:solidFill>
                <a:latin typeface="Calibri"/>
                <a:cs typeface="Calibri"/>
              </a:rPr>
              <a:t>Development</a:t>
            </a:r>
            <a:r>
              <a:rPr sz="2200" cap="small" spc="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cap="small" spc="-25" dirty="0">
                <a:solidFill>
                  <a:srgbClr val="FFFFFF"/>
                </a:solidFill>
                <a:latin typeface="Calibri"/>
                <a:cs typeface="Calibri"/>
              </a:rPr>
              <a:t>Corporation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spc="-25" dirty="0"/>
              <a:t>22</a:t>
            </a:fld>
            <a:endParaRPr spc="-25" dirty="0"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95300" y="457200"/>
            <a:ext cx="8572500" cy="1295400"/>
          </a:xfrm>
          <a:prstGeom prst="rect">
            <a:avLst/>
          </a:prstGeom>
          <a:solidFill>
            <a:srgbClr val="FBD443"/>
          </a:solidFill>
        </p:spPr>
        <p:txBody>
          <a:bodyPr vert="horz" wrap="square" lIns="0" tIns="12700" rIns="0" bIns="0" rtlCol="0">
            <a:spAutoFit/>
          </a:bodyPr>
          <a:lstStyle/>
          <a:p>
            <a:pPr marL="2750185" marR="795655" indent="-1983739">
              <a:lnSpc>
                <a:spcPct val="100000"/>
              </a:lnSpc>
              <a:spcBef>
                <a:spcPts val="100"/>
              </a:spcBef>
            </a:pPr>
            <a:r>
              <a:rPr sz="4000" dirty="0"/>
              <a:t>What</a:t>
            </a:r>
            <a:r>
              <a:rPr sz="4000" spc="-75" dirty="0"/>
              <a:t> </a:t>
            </a:r>
            <a:r>
              <a:rPr sz="4000" dirty="0"/>
              <a:t>CANNOT</a:t>
            </a:r>
            <a:r>
              <a:rPr sz="4000" spc="-70" dirty="0"/>
              <a:t> </a:t>
            </a:r>
            <a:r>
              <a:rPr sz="4000" dirty="0"/>
              <a:t>be</a:t>
            </a:r>
            <a:r>
              <a:rPr sz="4000" spc="-70" dirty="0"/>
              <a:t> </a:t>
            </a:r>
            <a:r>
              <a:rPr sz="4000" dirty="0"/>
              <a:t>Classified</a:t>
            </a:r>
            <a:r>
              <a:rPr sz="4000" spc="-70" dirty="0"/>
              <a:t> </a:t>
            </a:r>
            <a:r>
              <a:rPr sz="4000" spc="-25" dirty="0"/>
              <a:t>as </a:t>
            </a:r>
            <a:r>
              <a:rPr sz="4000" dirty="0"/>
              <a:t>Unpaid</a:t>
            </a:r>
            <a:r>
              <a:rPr sz="4000" spc="-40" dirty="0"/>
              <a:t> </a:t>
            </a:r>
            <a:r>
              <a:rPr sz="4000" spc="-10" dirty="0"/>
              <a:t>Rent?</a:t>
            </a:r>
            <a:endParaRPr sz="4000"/>
          </a:p>
        </p:txBody>
      </p:sp>
      <p:sp>
        <p:nvSpPr>
          <p:cNvPr id="7" name="object 7"/>
          <p:cNvSpPr txBox="1"/>
          <p:nvPr/>
        </p:nvSpPr>
        <p:spPr>
          <a:xfrm>
            <a:off x="841460" y="1674022"/>
            <a:ext cx="7861300" cy="5183086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865"/>
              </a:spcBef>
              <a:buFont typeface="Arial"/>
              <a:buChar char="•"/>
              <a:tabLst>
                <a:tab pos="240665" algn="l"/>
              </a:tabLst>
            </a:pPr>
            <a:r>
              <a:rPr sz="2800" dirty="0">
                <a:latin typeface="Times New Roman"/>
                <a:cs typeface="Times New Roman"/>
              </a:rPr>
              <a:t>Legal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Fees</a:t>
            </a:r>
            <a:endParaRPr sz="2800" dirty="0">
              <a:latin typeface="Times New Roman"/>
              <a:cs typeface="Times New Roman"/>
            </a:endParaRPr>
          </a:p>
          <a:p>
            <a:pPr marL="240665" indent="-227965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240665" algn="l"/>
              </a:tabLst>
            </a:pPr>
            <a:r>
              <a:rPr sz="2800" dirty="0">
                <a:latin typeface="Times New Roman"/>
                <a:cs typeface="Times New Roman"/>
              </a:rPr>
              <a:t>Collection</a:t>
            </a:r>
            <a:r>
              <a:rPr sz="2800" spc="-1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Agency</a:t>
            </a:r>
            <a:r>
              <a:rPr sz="2800" spc="-114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Fees</a:t>
            </a:r>
            <a:endParaRPr sz="2800" dirty="0">
              <a:latin typeface="Times New Roman"/>
              <a:cs typeface="Times New Roman"/>
            </a:endParaRPr>
          </a:p>
          <a:p>
            <a:pPr marL="240665" indent="-227965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240665" algn="l"/>
              </a:tabLst>
            </a:pPr>
            <a:r>
              <a:rPr sz="2800" dirty="0">
                <a:latin typeface="Times New Roman"/>
                <a:cs typeface="Times New Roman"/>
              </a:rPr>
              <a:t>Unpaid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utility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bills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left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by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the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tenant</a:t>
            </a:r>
            <a:endParaRPr sz="2800" dirty="0">
              <a:latin typeface="Times New Roman"/>
              <a:cs typeface="Times New Roman"/>
            </a:endParaRPr>
          </a:p>
          <a:p>
            <a:pPr marL="240029" marR="681355" indent="-227965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Times New Roman"/>
                <a:cs typeface="Times New Roman"/>
              </a:rPr>
              <a:t>Cost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of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photographing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unit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to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prove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tenant 	damage</a:t>
            </a:r>
            <a:endParaRPr sz="2800" dirty="0">
              <a:latin typeface="Times New Roman"/>
              <a:cs typeface="Times New Roman"/>
            </a:endParaRPr>
          </a:p>
          <a:p>
            <a:pPr marL="12700" marR="5080" indent="-635">
              <a:lnSpc>
                <a:spcPct val="120000"/>
              </a:lnSpc>
              <a:buFont typeface="Arial"/>
              <a:buChar char="•"/>
              <a:tabLst>
                <a:tab pos="12700" algn="l"/>
                <a:tab pos="240029" algn="l"/>
              </a:tabLst>
            </a:pPr>
            <a:r>
              <a:rPr sz="2800" dirty="0">
                <a:latin typeface="Times New Roman"/>
                <a:cs typeface="Times New Roman"/>
              </a:rPr>
              <a:t>	Any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fee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that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has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not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been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HUD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approved </a:t>
            </a:r>
            <a:endParaRPr lang="en-US" sz="2800" spc="-10" dirty="0">
              <a:latin typeface="Times New Roman"/>
              <a:cs typeface="Times New Roman"/>
            </a:endParaRPr>
          </a:p>
          <a:p>
            <a:pPr marL="12700" marR="5080" indent="-635">
              <a:lnSpc>
                <a:spcPct val="120000"/>
              </a:lnSpc>
              <a:buFont typeface="Arial"/>
              <a:buChar char="•"/>
              <a:tabLst>
                <a:tab pos="12700" algn="l"/>
                <a:tab pos="240029" algn="l"/>
              </a:tabLst>
            </a:pPr>
            <a:endParaRPr lang="en-US" sz="2800" i="1" spc="-10" dirty="0">
              <a:latin typeface="Times New Roman"/>
              <a:cs typeface="Times New Roman"/>
            </a:endParaRPr>
          </a:p>
          <a:p>
            <a:pPr marL="12700" marR="5080" indent="-635">
              <a:lnSpc>
                <a:spcPct val="120000"/>
              </a:lnSpc>
              <a:buFont typeface="Arial"/>
              <a:buChar char="•"/>
              <a:tabLst>
                <a:tab pos="12700" algn="l"/>
                <a:tab pos="240029" algn="l"/>
              </a:tabLst>
            </a:pPr>
            <a:r>
              <a:rPr sz="3200" i="1" dirty="0">
                <a:latin typeface="Times New Roman"/>
                <a:cs typeface="Times New Roman"/>
              </a:rPr>
              <a:t>NOTE:</a:t>
            </a:r>
            <a:r>
              <a:rPr sz="3200" i="1" spc="-50" dirty="0">
                <a:latin typeface="Times New Roman"/>
                <a:cs typeface="Times New Roman"/>
              </a:rPr>
              <a:t> </a:t>
            </a:r>
            <a:r>
              <a:rPr sz="3200" i="1" dirty="0">
                <a:latin typeface="Times New Roman"/>
                <a:cs typeface="Times New Roman"/>
              </a:rPr>
              <a:t>202/8</a:t>
            </a:r>
            <a:r>
              <a:rPr sz="3200" i="1" spc="-45" dirty="0">
                <a:latin typeface="Times New Roman"/>
                <a:cs typeface="Times New Roman"/>
              </a:rPr>
              <a:t> </a:t>
            </a:r>
            <a:r>
              <a:rPr sz="3200" i="1" dirty="0">
                <a:latin typeface="Times New Roman"/>
                <a:cs typeface="Times New Roman"/>
              </a:rPr>
              <a:t>leases</a:t>
            </a:r>
            <a:r>
              <a:rPr sz="3200" i="1" spc="-25" dirty="0">
                <a:latin typeface="Times New Roman"/>
                <a:cs typeface="Times New Roman"/>
              </a:rPr>
              <a:t> </a:t>
            </a:r>
            <a:r>
              <a:rPr sz="3200" i="1" dirty="0">
                <a:latin typeface="Times New Roman"/>
                <a:cs typeface="Times New Roman"/>
              </a:rPr>
              <a:t>do</a:t>
            </a:r>
            <a:r>
              <a:rPr sz="3200" i="1" spc="-45" dirty="0">
                <a:latin typeface="Times New Roman"/>
                <a:cs typeface="Times New Roman"/>
              </a:rPr>
              <a:t> </a:t>
            </a:r>
            <a:r>
              <a:rPr sz="3200" i="1" dirty="0">
                <a:latin typeface="Times New Roman"/>
                <a:cs typeface="Times New Roman"/>
              </a:rPr>
              <a:t>not</a:t>
            </a:r>
            <a:r>
              <a:rPr sz="3200" i="1" spc="-45" dirty="0">
                <a:latin typeface="Times New Roman"/>
                <a:cs typeface="Times New Roman"/>
              </a:rPr>
              <a:t> </a:t>
            </a:r>
            <a:r>
              <a:rPr sz="3200" i="1" dirty="0">
                <a:latin typeface="Times New Roman"/>
                <a:cs typeface="Times New Roman"/>
              </a:rPr>
              <a:t>allow</a:t>
            </a:r>
            <a:r>
              <a:rPr sz="3200" i="1" spc="-50" dirty="0">
                <a:latin typeface="Times New Roman"/>
                <a:cs typeface="Times New Roman"/>
              </a:rPr>
              <a:t> </a:t>
            </a:r>
            <a:r>
              <a:rPr sz="3200" i="1" dirty="0">
                <a:latin typeface="Times New Roman"/>
                <a:cs typeface="Times New Roman"/>
              </a:rPr>
              <a:t>for</a:t>
            </a:r>
            <a:r>
              <a:rPr sz="3200" i="1" spc="-45" dirty="0">
                <a:latin typeface="Times New Roman"/>
                <a:cs typeface="Times New Roman"/>
              </a:rPr>
              <a:t> </a:t>
            </a:r>
            <a:r>
              <a:rPr sz="3200" i="1" spc="-10" dirty="0">
                <a:latin typeface="Times New Roman"/>
                <a:cs typeface="Times New Roman"/>
              </a:rPr>
              <a:t>charges</a:t>
            </a:r>
            <a:endParaRPr sz="3200" i="1" dirty="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3200" i="1" dirty="0">
                <a:latin typeface="Times New Roman"/>
                <a:cs typeface="Times New Roman"/>
              </a:rPr>
              <a:t>for</a:t>
            </a:r>
            <a:r>
              <a:rPr sz="3200" i="1" spc="-65" dirty="0">
                <a:latin typeface="Times New Roman"/>
                <a:cs typeface="Times New Roman"/>
              </a:rPr>
              <a:t> </a:t>
            </a:r>
            <a:r>
              <a:rPr sz="3200" i="1" dirty="0">
                <a:latin typeface="Times New Roman"/>
                <a:cs typeface="Times New Roman"/>
              </a:rPr>
              <a:t>late</a:t>
            </a:r>
            <a:r>
              <a:rPr sz="3200" i="1" spc="-60" dirty="0">
                <a:latin typeface="Times New Roman"/>
                <a:cs typeface="Times New Roman"/>
              </a:rPr>
              <a:t> </a:t>
            </a:r>
            <a:r>
              <a:rPr sz="3200" i="1" dirty="0">
                <a:latin typeface="Times New Roman"/>
                <a:cs typeface="Times New Roman"/>
              </a:rPr>
              <a:t>fees,</a:t>
            </a:r>
            <a:r>
              <a:rPr sz="3200" i="1" spc="-50" dirty="0">
                <a:latin typeface="Times New Roman"/>
                <a:cs typeface="Times New Roman"/>
              </a:rPr>
              <a:t> </a:t>
            </a:r>
            <a:r>
              <a:rPr sz="3200" i="1" dirty="0">
                <a:latin typeface="Times New Roman"/>
                <a:cs typeface="Times New Roman"/>
              </a:rPr>
              <a:t>returned</a:t>
            </a:r>
            <a:r>
              <a:rPr sz="3200" i="1" spc="-65" dirty="0">
                <a:latin typeface="Times New Roman"/>
                <a:cs typeface="Times New Roman"/>
              </a:rPr>
              <a:t> </a:t>
            </a:r>
            <a:r>
              <a:rPr sz="3200" i="1" dirty="0">
                <a:latin typeface="Times New Roman"/>
                <a:cs typeface="Times New Roman"/>
              </a:rPr>
              <a:t>checks</a:t>
            </a:r>
            <a:r>
              <a:rPr sz="3200" i="1" spc="-60" dirty="0">
                <a:latin typeface="Times New Roman"/>
                <a:cs typeface="Times New Roman"/>
              </a:rPr>
              <a:t> </a:t>
            </a:r>
            <a:r>
              <a:rPr sz="3200" i="1" dirty="0">
                <a:latin typeface="Times New Roman"/>
                <a:cs typeface="Times New Roman"/>
              </a:rPr>
              <a:t>or</a:t>
            </a:r>
            <a:r>
              <a:rPr sz="3200" i="1" spc="-65" dirty="0">
                <a:latin typeface="Times New Roman"/>
                <a:cs typeface="Times New Roman"/>
              </a:rPr>
              <a:t> </a:t>
            </a:r>
            <a:r>
              <a:rPr sz="3200" i="1" dirty="0">
                <a:latin typeface="Times New Roman"/>
                <a:cs typeface="Times New Roman"/>
              </a:rPr>
              <a:t>unreturned</a:t>
            </a:r>
            <a:r>
              <a:rPr sz="3200" i="1" spc="-60" dirty="0">
                <a:latin typeface="Times New Roman"/>
                <a:cs typeface="Times New Roman"/>
              </a:rPr>
              <a:t> </a:t>
            </a:r>
            <a:r>
              <a:rPr sz="3200" i="1" spc="-20" dirty="0">
                <a:latin typeface="Times New Roman"/>
                <a:cs typeface="Times New Roman"/>
              </a:rPr>
              <a:t>keys </a:t>
            </a:r>
            <a:r>
              <a:rPr sz="3200" i="1" dirty="0">
                <a:latin typeface="Times New Roman"/>
                <a:cs typeface="Times New Roman"/>
              </a:rPr>
              <a:t>and</a:t>
            </a:r>
            <a:r>
              <a:rPr sz="3200" i="1" spc="-70" dirty="0">
                <a:latin typeface="Times New Roman"/>
                <a:cs typeface="Times New Roman"/>
              </a:rPr>
              <a:t> </a:t>
            </a:r>
            <a:r>
              <a:rPr sz="3200" i="1" dirty="0">
                <a:latin typeface="Times New Roman"/>
                <a:cs typeface="Times New Roman"/>
              </a:rPr>
              <a:t>therefore</a:t>
            </a:r>
            <a:r>
              <a:rPr sz="3200" i="1" spc="-70" dirty="0">
                <a:latin typeface="Times New Roman"/>
                <a:cs typeface="Times New Roman"/>
              </a:rPr>
              <a:t> </a:t>
            </a:r>
            <a:r>
              <a:rPr sz="3200" i="1" dirty="0">
                <a:latin typeface="Times New Roman"/>
                <a:cs typeface="Times New Roman"/>
              </a:rPr>
              <a:t>are</a:t>
            </a:r>
            <a:r>
              <a:rPr sz="3200" i="1" spc="-65" dirty="0">
                <a:latin typeface="Times New Roman"/>
                <a:cs typeface="Times New Roman"/>
              </a:rPr>
              <a:t> </a:t>
            </a:r>
            <a:r>
              <a:rPr sz="3200" i="1" dirty="0">
                <a:latin typeface="Times New Roman"/>
                <a:cs typeface="Times New Roman"/>
              </a:rPr>
              <a:t>not</a:t>
            </a:r>
            <a:r>
              <a:rPr sz="3200" i="1" spc="-70" dirty="0">
                <a:latin typeface="Times New Roman"/>
                <a:cs typeface="Times New Roman"/>
              </a:rPr>
              <a:t> </a:t>
            </a:r>
            <a:r>
              <a:rPr sz="3200" i="1" dirty="0">
                <a:latin typeface="Times New Roman"/>
                <a:cs typeface="Times New Roman"/>
              </a:rPr>
              <a:t>eligible</a:t>
            </a:r>
            <a:r>
              <a:rPr sz="3200" i="1" spc="-65" dirty="0">
                <a:latin typeface="Times New Roman"/>
                <a:cs typeface="Times New Roman"/>
              </a:rPr>
              <a:t> </a:t>
            </a:r>
            <a:r>
              <a:rPr sz="3200" i="1" spc="-10" dirty="0">
                <a:latin typeface="Times New Roman"/>
                <a:cs typeface="Times New Roman"/>
              </a:rPr>
              <a:t>claims.</a:t>
            </a:r>
            <a:endParaRPr sz="3200" i="1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39228" y="6201155"/>
            <a:ext cx="1534667" cy="111404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9158922" y="1069339"/>
            <a:ext cx="305435" cy="540766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190"/>
              </a:lnSpc>
            </a:pPr>
            <a:r>
              <a:rPr sz="2200" cap="small" dirty="0">
                <a:solidFill>
                  <a:srgbClr val="FFFFFF"/>
                </a:solidFill>
                <a:latin typeface="Calibri"/>
                <a:cs typeface="Calibri"/>
              </a:rPr>
              <a:t>North</a:t>
            </a:r>
            <a:r>
              <a:rPr sz="2200" cap="small" spc="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cap="small" dirty="0">
                <a:solidFill>
                  <a:srgbClr val="FFFFFF"/>
                </a:solidFill>
                <a:latin typeface="Calibri"/>
                <a:cs typeface="Calibri"/>
              </a:rPr>
              <a:t>Tampa</a:t>
            </a:r>
            <a:r>
              <a:rPr sz="2200" cap="small" spc="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cap="small" dirty="0">
                <a:solidFill>
                  <a:srgbClr val="FFFFFF"/>
                </a:solidFill>
                <a:latin typeface="Calibri"/>
                <a:cs typeface="Calibri"/>
              </a:rPr>
              <a:t>Housing</a:t>
            </a:r>
            <a:r>
              <a:rPr sz="2200" cap="small" spc="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cap="small" dirty="0">
                <a:solidFill>
                  <a:srgbClr val="FFFFFF"/>
                </a:solidFill>
                <a:latin typeface="Calibri"/>
                <a:cs typeface="Calibri"/>
              </a:rPr>
              <a:t>Development</a:t>
            </a:r>
            <a:r>
              <a:rPr sz="2200" cap="small" spc="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cap="small" spc="-25" dirty="0">
                <a:solidFill>
                  <a:srgbClr val="FFFFFF"/>
                </a:solidFill>
                <a:latin typeface="Calibri"/>
                <a:cs typeface="Calibri"/>
              </a:rPr>
              <a:t>Corporation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spc="-25" dirty="0"/>
              <a:t>23</a:t>
            </a:fld>
            <a:endParaRPr spc="-25" dirty="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95300" y="457200"/>
            <a:ext cx="8572500" cy="1295400"/>
          </a:xfrm>
          <a:prstGeom prst="rect">
            <a:avLst/>
          </a:prstGeom>
          <a:solidFill>
            <a:srgbClr val="FBD443"/>
          </a:solidFill>
        </p:spPr>
        <p:txBody>
          <a:bodyPr vert="horz" wrap="square" lIns="0" tIns="381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0"/>
              </a:spcBef>
            </a:pPr>
            <a:endParaRPr sz="4000">
              <a:latin typeface="Times New Roman"/>
              <a:cs typeface="Times New Roman"/>
            </a:endParaRPr>
          </a:p>
          <a:p>
            <a:pPr marR="30480" algn="ctr">
              <a:lnSpc>
                <a:spcPct val="100000"/>
              </a:lnSpc>
              <a:spcBef>
                <a:spcPts val="5"/>
              </a:spcBef>
            </a:pPr>
            <a:r>
              <a:rPr sz="4000" dirty="0"/>
              <a:t>Unpaid</a:t>
            </a:r>
            <a:r>
              <a:rPr sz="4000" spc="-40" dirty="0"/>
              <a:t> </a:t>
            </a:r>
            <a:r>
              <a:rPr sz="4000" dirty="0"/>
              <a:t>Rent</a:t>
            </a:r>
            <a:r>
              <a:rPr sz="4000" spc="-40" dirty="0"/>
              <a:t> </a:t>
            </a:r>
            <a:r>
              <a:rPr sz="4000" dirty="0"/>
              <a:t>Claim</a:t>
            </a:r>
            <a:r>
              <a:rPr sz="4000" spc="-40" dirty="0"/>
              <a:t> </a:t>
            </a:r>
            <a:r>
              <a:rPr sz="4000" spc="-10" dirty="0"/>
              <a:t>Amount</a:t>
            </a:r>
            <a:endParaRPr sz="4000"/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0029" marR="20955" indent="-227965">
              <a:lnSpc>
                <a:spcPct val="100000"/>
              </a:lnSpc>
              <a:spcBef>
                <a:spcPts val="95"/>
              </a:spcBef>
              <a:buChar char="•"/>
              <a:tabLst>
                <a:tab pos="241300" algn="l"/>
              </a:tabLst>
            </a:pPr>
            <a:r>
              <a:rPr dirty="0"/>
              <a:t>Total</a:t>
            </a:r>
            <a:r>
              <a:rPr spc="-65" dirty="0"/>
              <a:t> </a:t>
            </a:r>
            <a:r>
              <a:rPr dirty="0"/>
              <a:t>claim</a:t>
            </a:r>
            <a:r>
              <a:rPr spc="-65" dirty="0"/>
              <a:t> </a:t>
            </a:r>
            <a:r>
              <a:rPr dirty="0"/>
              <a:t>amount</a:t>
            </a:r>
            <a:r>
              <a:rPr spc="-65" dirty="0"/>
              <a:t> </a:t>
            </a:r>
            <a:r>
              <a:rPr dirty="0"/>
              <a:t>for</a:t>
            </a:r>
            <a:r>
              <a:rPr spc="-65" dirty="0"/>
              <a:t> </a:t>
            </a:r>
            <a:r>
              <a:rPr dirty="0"/>
              <a:t>both</a:t>
            </a:r>
            <a:r>
              <a:rPr spc="-65" dirty="0"/>
              <a:t> </a:t>
            </a:r>
            <a:r>
              <a:rPr dirty="0"/>
              <a:t>Unpaid</a:t>
            </a:r>
            <a:r>
              <a:rPr spc="-65" dirty="0"/>
              <a:t> </a:t>
            </a:r>
            <a:r>
              <a:rPr dirty="0"/>
              <a:t>rent</a:t>
            </a:r>
            <a:r>
              <a:rPr spc="-65" dirty="0"/>
              <a:t> </a:t>
            </a:r>
            <a:r>
              <a:rPr spc="-25" dirty="0"/>
              <a:t>and 	</a:t>
            </a:r>
            <a:r>
              <a:rPr dirty="0"/>
              <a:t>tenant</a:t>
            </a:r>
            <a:r>
              <a:rPr spc="-100" dirty="0"/>
              <a:t> </a:t>
            </a:r>
            <a:r>
              <a:rPr dirty="0"/>
              <a:t>damage</a:t>
            </a:r>
            <a:r>
              <a:rPr spc="-95" dirty="0"/>
              <a:t> </a:t>
            </a:r>
            <a:r>
              <a:rPr dirty="0"/>
              <a:t>combined</a:t>
            </a:r>
            <a:r>
              <a:rPr spc="-100" dirty="0"/>
              <a:t> </a:t>
            </a:r>
            <a:r>
              <a:rPr dirty="0"/>
              <a:t>cannot</a:t>
            </a:r>
            <a:r>
              <a:rPr spc="-95" dirty="0"/>
              <a:t> </a:t>
            </a:r>
            <a:r>
              <a:rPr spc="-10" dirty="0"/>
              <a:t>exceed:</a:t>
            </a:r>
          </a:p>
          <a:p>
            <a:pPr marL="640715" marR="521334" lvl="1" indent="-232410">
              <a:lnSpc>
                <a:spcPct val="100000"/>
              </a:lnSpc>
              <a:spcBef>
                <a:spcPts val="770"/>
              </a:spcBef>
              <a:buSzPct val="96875"/>
              <a:buFont typeface="Wingdings"/>
              <a:buChar char=""/>
              <a:tabLst>
                <a:tab pos="640715" algn="l"/>
                <a:tab pos="734060" algn="l"/>
              </a:tabLst>
            </a:pPr>
            <a:r>
              <a:rPr sz="3200" spc="-25" dirty="0">
                <a:latin typeface="Times New Roman"/>
                <a:cs typeface="Times New Roman"/>
              </a:rPr>
              <a:t>	CR-</a:t>
            </a:r>
            <a:r>
              <a:rPr sz="3200" dirty="0">
                <a:latin typeface="Times New Roman"/>
                <a:cs typeface="Times New Roman"/>
              </a:rPr>
              <a:t>SD</a:t>
            </a:r>
            <a:r>
              <a:rPr sz="3200" spc="-5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+</a:t>
            </a:r>
            <a:r>
              <a:rPr sz="3200" spc="-5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Interest</a:t>
            </a:r>
            <a:r>
              <a:rPr sz="3200" spc="-3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+</a:t>
            </a:r>
            <a:r>
              <a:rPr sz="3200" spc="-5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Amount</a:t>
            </a:r>
            <a:r>
              <a:rPr sz="3200" spc="-5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paid</a:t>
            </a:r>
            <a:r>
              <a:rPr sz="3200" spc="-55" dirty="0">
                <a:latin typeface="Times New Roman"/>
                <a:cs typeface="Times New Roman"/>
              </a:rPr>
              <a:t> </a:t>
            </a:r>
            <a:r>
              <a:rPr sz="3200" spc="-20" dirty="0">
                <a:latin typeface="Times New Roman"/>
                <a:cs typeface="Times New Roman"/>
              </a:rPr>
              <a:t>from </a:t>
            </a:r>
            <a:r>
              <a:rPr sz="3200" dirty="0">
                <a:latin typeface="Times New Roman"/>
                <a:cs typeface="Times New Roman"/>
              </a:rPr>
              <a:t>other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sources.</a:t>
            </a:r>
            <a:endParaRPr sz="32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1695"/>
              </a:spcBef>
              <a:buFont typeface="Wingdings"/>
              <a:buChar char=""/>
            </a:pPr>
            <a:endParaRPr sz="3200">
              <a:latin typeface="Times New Roman"/>
              <a:cs typeface="Times New Roman"/>
            </a:endParaRPr>
          </a:p>
          <a:p>
            <a:pPr marL="240029" marR="5080" indent="-227965">
              <a:lnSpc>
                <a:spcPct val="100000"/>
              </a:lnSpc>
              <a:buChar char="•"/>
              <a:tabLst>
                <a:tab pos="241300" algn="l"/>
              </a:tabLst>
            </a:pPr>
            <a:r>
              <a:rPr dirty="0"/>
              <a:t>For</a:t>
            </a:r>
            <a:r>
              <a:rPr spc="-45" dirty="0"/>
              <a:t> </a:t>
            </a:r>
            <a:r>
              <a:rPr dirty="0"/>
              <a:t>LMSA,</a:t>
            </a:r>
            <a:r>
              <a:rPr spc="-40" dirty="0"/>
              <a:t> </a:t>
            </a:r>
            <a:r>
              <a:rPr dirty="0"/>
              <a:t>total</a:t>
            </a:r>
            <a:r>
              <a:rPr spc="-45" dirty="0"/>
              <a:t> </a:t>
            </a:r>
            <a:r>
              <a:rPr dirty="0"/>
              <a:t>claim</a:t>
            </a:r>
            <a:r>
              <a:rPr spc="-40" dirty="0"/>
              <a:t> </a:t>
            </a:r>
            <a:r>
              <a:rPr dirty="0"/>
              <a:t>is</a:t>
            </a:r>
            <a:r>
              <a:rPr spc="-45" dirty="0"/>
              <a:t> </a:t>
            </a:r>
            <a:r>
              <a:rPr dirty="0"/>
              <a:t>limited</a:t>
            </a:r>
            <a:r>
              <a:rPr spc="-40" dirty="0"/>
              <a:t> </a:t>
            </a:r>
            <a:r>
              <a:rPr dirty="0"/>
              <a:t>to</a:t>
            </a:r>
            <a:r>
              <a:rPr spc="-45" dirty="0"/>
              <a:t> </a:t>
            </a:r>
            <a:r>
              <a:rPr dirty="0"/>
              <a:t>the</a:t>
            </a:r>
            <a:r>
              <a:rPr spc="-40" dirty="0"/>
              <a:t> </a:t>
            </a:r>
            <a:r>
              <a:rPr dirty="0"/>
              <a:t>SD</a:t>
            </a:r>
            <a:r>
              <a:rPr spc="-45" dirty="0"/>
              <a:t> </a:t>
            </a:r>
            <a:r>
              <a:rPr spc="-50" dirty="0"/>
              <a:t>+ 	</a:t>
            </a:r>
            <a:r>
              <a:rPr dirty="0"/>
              <a:t>remainder</a:t>
            </a:r>
            <a:r>
              <a:rPr spc="-75" dirty="0"/>
              <a:t> </a:t>
            </a:r>
            <a:r>
              <a:rPr dirty="0"/>
              <a:t>of</a:t>
            </a:r>
            <a:r>
              <a:rPr spc="-70" dirty="0"/>
              <a:t> </a:t>
            </a:r>
            <a:r>
              <a:rPr dirty="0"/>
              <a:t>one</a:t>
            </a:r>
            <a:r>
              <a:rPr spc="-70" dirty="0"/>
              <a:t> </a:t>
            </a:r>
            <a:r>
              <a:rPr dirty="0"/>
              <a:t>month’s</a:t>
            </a:r>
            <a:r>
              <a:rPr spc="-70" dirty="0"/>
              <a:t> </a:t>
            </a:r>
            <a:r>
              <a:rPr spc="-25" dirty="0"/>
              <a:t>CR.</a:t>
            </a:r>
          </a:p>
          <a:p>
            <a:pPr marL="240665" indent="-227965">
              <a:lnSpc>
                <a:spcPct val="100000"/>
              </a:lnSpc>
              <a:spcBef>
                <a:spcPts val="770"/>
              </a:spcBef>
              <a:buChar char="•"/>
              <a:tabLst>
                <a:tab pos="240665" algn="l"/>
              </a:tabLst>
            </a:pPr>
            <a:r>
              <a:rPr dirty="0"/>
              <a:t>For</a:t>
            </a:r>
            <a:r>
              <a:rPr spc="-30" dirty="0"/>
              <a:t> </a:t>
            </a:r>
            <a:r>
              <a:rPr dirty="0"/>
              <a:t>PD,</a:t>
            </a:r>
            <a:r>
              <a:rPr spc="-30" dirty="0"/>
              <a:t> </a:t>
            </a:r>
            <a:r>
              <a:rPr dirty="0"/>
              <a:t>the</a:t>
            </a:r>
            <a:r>
              <a:rPr spc="-30" dirty="0"/>
              <a:t> </a:t>
            </a:r>
            <a:r>
              <a:rPr dirty="0"/>
              <a:t>limit</a:t>
            </a:r>
            <a:r>
              <a:rPr spc="-30" dirty="0"/>
              <a:t> </a:t>
            </a:r>
            <a:r>
              <a:rPr dirty="0"/>
              <a:t>is</a:t>
            </a:r>
            <a:r>
              <a:rPr spc="-30" dirty="0"/>
              <a:t> </a:t>
            </a:r>
            <a:r>
              <a:rPr dirty="0"/>
              <a:t>two</a:t>
            </a:r>
            <a:r>
              <a:rPr spc="-30" dirty="0"/>
              <a:t> </a:t>
            </a:r>
            <a:r>
              <a:rPr dirty="0"/>
              <a:t>months</a:t>
            </a:r>
            <a:r>
              <a:rPr spc="-30" dirty="0"/>
              <a:t> </a:t>
            </a:r>
            <a:r>
              <a:rPr dirty="0"/>
              <a:t>CR</a:t>
            </a:r>
            <a:r>
              <a:rPr spc="-30" dirty="0"/>
              <a:t> </a:t>
            </a:r>
            <a:r>
              <a:rPr dirty="0"/>
              <a:t>–</a:t>
            </a:r>
            <a:r>
              <a:rPr spc="-30" dirty="0"/>
              <a:t> </a:t>
            </a:r>
            <a:r>
              <a:rPr spc="-25" dirty="0"/>
              <a:t>SD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39228" y="6201155"/>
            <a:ext cx="1534667" cy="111404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9158922" y="1069339"/>
            <a:ext cx="305435" cy="540766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190"/>
              </a:lnSpc>
            </a:pPr>
            <a:r>
              <a:rPr sz="2200" cap="small" dirty="0">
                <a:solidFill>
                  <a:srgbClr val="FFFFFF"/>
                </a:solidFill>
                <a:latin typeface="Calibri"/>
                <a:cs typeface="Calibri"/>
              </a:rPr>
              <a:t>North</a:t>
            </a:r>
            <a:r>
              <a:rPr sz="2200" cap="small" spc="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cap="small" dirty="0">
                <a:solidFill>
                  <a:srgbClr val="FFFFFF"/>
                </a:solidFill>
                <a:latin typeface="Calibri"/>
                <a:cs typeface="Calibri"/>
              </a:rPr>
              <a:t>Tampa</a:t>
            </a:r>
            <a:r>
              <a:rPr sz="2200" cap="small" spc="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cap="small" dirty="0">
                <a:solidFill>
                  <a:srgbClr val="FFFFFF"/>
                </a:solidFill>
                <a:latin typeface="Calibri"/>
                <a:cs typeface="Calibri"/>
              </a:rPr>
              <a:t>Housing</a:t>
            </a:r>
            <a:r>
              <a:rPr sz="2200" cap="small" spc="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cap="small" dirty="0">
                <a:solidFill>
                  <a:srgbClr val="FFFFFF"/>
                </a:solidFill>
                <a:latin typeface="Calibri"/>
                <a:cs typeface="Calibri"/>
              </a:rPr>
              <a:t>Development</a:t>
            </a:r>
            <a:r>
              <a:rPr sz="2200" cap="small" spc="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cap="small" spc="-25" dirty="0">
                <a:solidFill>
                  <a:srgbClr val="FFFFFF"/>
                </a:solidFill>
                <a:latin typeface="Calibri"/>
                <a:cs typeface="Calibri"/>
              </a:rPr>
              <a:t>Corporation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spc="-25" dirty="0"/>
              <a:t>24</a:t>
            </a:fld>
            <a:endParaRPr spc="-25" dirty="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95300" y="457200"/>
            <a:ext cx="8572500" cy="1295400"/>
          </a:xfrm>
          <a:prstGeom prst="rect">
            <a:avLst/>
          </a:prstGeom>
          <a:solidFill>
            <a:srgbClr val="FBD443"/>
          </a:solidFill>
        </p:spPr>
        <p:txBody>
          <a:bodyPr vert="horz" wrap="square" lIns="0" tIns="381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0"/>
              </a:spcBef>
            </a:pPr>
            <a:endParaRPr sz="4000">
              <a:latin typeface="Times New Roman"/>
              <a:cs typeface="Times New Roman"/>
            </a:endParaRPr>
          </a:p>
          <a:p>
            <a:pPr marL="469265">
              <a:lnSpc>
                <a:spcPct val="100000"/>
              </a:lnSpc>
              <a:spcBef>
                <a:spcPts val="5"/>
              </a:spcBef>
            </a:pPr>
            <a:r>
              <a:rPr sz="4000" dirty="0"/>
              <a:t>Application</a:t>
            </a:r>
            <a:r>
              <a:rPr sz="4000" spc="-25" dirty="0"/>
              <a:t> </a:t>
            </a:r>
            <a:r>
              <a:rPr sz="4000" dirty="0"/>
              <a:t>of</a:t>
            </a:r>
            <a:r>
              <a:rPr sz="4000" spc="-20" dirty="0"/>
              <a:t> </a:t>
            </a:r>
            <a:r>
              <a:rPr sz="4000" dirty="0"/>
              <a:t>the</a:t>
            </a:r>
            <a:r>
              <a:rPr sz="4000" spc="-25" dirty="0"/>
              <a:t> </a:t>
            </a:r>
            <a:r>
              <a:rPr sz="4000" dirty="0"/>
              <a:t>Security</a:t>
            </a:r>
            <a:r>
              <a:rPr sz="4000" spc="-20" dirty="0"/>
              <a:t> </a:t>
            </a:r>
            <a:r>
              <a:rPr sz="4000" spc="-10" dirty="0"/>
              <a:t>Deposit</a:t>
            </a:r>
            <a:endParaRPr sz="4000"/>
          </a:p>
        </p:txBody>
      </p:sp>
      <p:sp>
        <p:nvSpPr>
          <p:cNvPr id="5" name="object 5"/>
          <p:cNvSpPr txBox="1"/>
          <p:nvPr/>
        </p:nvSpPr>
        <p:spPr>
          <a:xfrm>
            <a:off x="841502" y="1771904"/>
            <a:ext cx="7400925" cy="27565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0029" marR="5080" indent="-227965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41300" algn="l"/>
              </a:tabLst>
            </a:pPr>
            <a:r>
              <a:rPr sz="3200" dirty="0">
                <a:latin typeface="Times New Roman"/>
                <a:cs typeface="Times New Roman"/>
              </a:rPr>
              <a:t>The</a:t>
            </a:r>
            <a:r>
              <a:rPr sz="3200" spc="-6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Security</a:t>
            </a:r>
            <a:r>
              <a:rPr sz="3200" spc="-6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Deposit</a:t>
            </a:r>
            <a:r>
              <a:rPr sz="3200" spc="-6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must</a:t>
            </a:r>
            <a:r>
              <a:rPr sz="3200" spc="-6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be</a:t>
            </a:r>
            <a:r>
              <a:rPr sz="3200" spc="-6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applied</a:t>
            </a:r>
            <a:r>
              <a:rPr sz="3200" spc="-6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in</a:t>
            </a:r>
            <a:r>
              <a:rPr sz="3200" spc="-65" dirty="0">
                <a:latin typeface="Times New Roman"/>
                <a:cs typeface="Times New Roman"/>
              </a:rPr>
              <a:t> </a:t>
            </a:r>
            <a:r>
              <a:rPr sz="3200" spc="-25" dirty="0">
                <a:latin typeface="Times New Roman"/>
                <a:cs typeface="Times New Roman"/>
              </a:rPr>
              <a:t>the 	</a:t>
            </a:r>
            <a:r>
              <a:rPr sz="3200" dirty="0">
                <a:latin typeface="Times New Roman"/>
                <a:cs typeface="Times New Roman"/>
              </a:rPr>
              <a:t>following</a:t>
            </a:r>
            <a:r>
              <a:rPr sz="3200" spc="-135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succession:</a:t>
            </a:r>
            <a:endParaRPr sz="3200">
              <a:latin typeface="Times New Roman"/>
              <a:cs typeface="Times New Roman"/>
            </a:endParaRPr>
          </a:p>
          <a:p>
            <a:pPr marL="926465" lvl="1" indent="-513715">
              <a:lnSpc>
                <a:spcPct val="100000"/>
              </a:lnSpc>
              <a:spcBef>
                <a:spcPts val="770"/>
              </a:spcBef>
              <a:buAutoNum type="arabicPeriod"/>
              <a:tabLst>
                <a:tab pos="926465" algn="l"/>
              </a:tabLst>
            </a:pPr>
            <a:r>
              <a:rPr sz="3200" dirty="0">
                <a:latin typeface="Times New Roman"/>
                <a:cs typeface="Times New Roman"/>
              </a:rPr>
              <a:t>Unpaid</a:t>
            </a:r>
            <a:r>
              <a:rPr sz="3200" spc="-100" dirty="0">
                <a:latin typeface="Times New Roman"/>
                <a:cs typeface="Times New Roman"/>
              </a:rPr>
              <a:t> </a:t>
            </a:r>
            <a:r>
              <a:rPr sz="3200" spc="-20" dirty="0">
                <a:latin typeface="Times New Roman"/>
                <a:cs typeface="Times New Roman"/>
              </a:rPr>
              <a:t>Rent</a:t>
            </a:r>
            <a:endParaRPr sz="3200">
              <a:latin typeface="Times New Roman"/>
              <a:cs typeface="Times New Roman"/>
            </a:endParaRPr>
          </a:p>
          <a:p>
            <a:pPr marL="926465" lvl="1" indent="-513715">
              <a:lnSpc>
                <a:spcPct val="100000"/>
              </a:lnSpc>
              <a:spcBef>
                <a:spcPts val="770"/>
              </a:spcBef>
              <a:buAutoNum type="arabicPeriod"/>
              <a:tabLst>
                <a:tab pos="926465" algn="l"/>
              </a:tabLst>
            </a:pPr>
            <a:r>
              <a:rPr sz="3200" dirty="0">
                <a:latin typeface="Times New Roman"/>
                <a:cs typeface="Times New Roman"/>
              </a:rPr>
              <a:t>Tenant</a:t>
            </a:r>
            <a:r>
              <a:rPr sz="3200" spc="-95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Damage</a:t>
            </a:r>
            <a:endParaRPr sz="3200">
              <a:latin typeface="Times New Roman"/>
              <a:cs typeface="Times New Roman"/>
            </a:endParaRPr>
          </a:p>
          <a:p>
            <a:pPr marL="926465" lvl="1" indent="-513715">
              <a:lnSpc>
                <a:spcPct val="100000"/>
              </a:lnSpc>
              <a:spcBef>
                <a:spcPts val="765"/>
              </a:spcBef>
              <a:buAutoNum type="arabicPeriod"/>
              <a:tabLst>
                <a:tab pos="926465" algn="l"/>
              </a:tabLst>
            </a:pPr>
            <a:r>
              <a:rPr sz="3200" dirty="0">
                <a:latin typeface="Times New Roman"/>
                <a:cs typeface="Times New Roman"/>
              </a:rPr>
              <a:t>Regular</a:t>
            </a:r>
            <a:r>
              <a:rPr sz="3200" spc="-100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Vacancy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539228" y="6201155"/>
            <a:ext cx="1534795" cy="1114425"/>
            <a:chOff x="7539228" y="6201155"/>
            <a:chExt cx="1534795" cy="11144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062665" y="6741048"/>
              <a:ext cx="799266" cy="56167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39228" y="6201155"/>
              <a:ext cx="1534667" cy="1114044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9158922" y="1069339"/>
            <a:ext cx="305435" cy="540766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190"/>
              </a:lnSpc>
            </a:pPr>
            <a:r>
              <a:rPr sz="2200" cap="small" dirty="0">
                <a:solidFill>
                  <a:srgbClr val="FFFFFF"/>
                </a:solidFill>
                <a:latin typeface="Calibri"/>
                <a:cs typeface="Calibri"/>
              </a:rPr>
              <a:t>North</a:t>
            </a:r>
            <a:r>
              <a:rPr sz="2200" cap="small" spc="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cap="small" dirty="0">
                <a:solidFill>
                  <a:srgbClr val="FFFFFF"/>
                </a:solidFill>
                <a:latin typeface="Calibri"/>
                <a:cs typeface="Calibri"/>
              </a:rPr>
              <a:t>Tampa</a:t>
            </a:r>
            <a:r>
              <a:rPr sz="2200" cap="small" spc="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cap="small" dirty="0">
                <a:solidFill>
                  <a:srgbClr val="FFFFFF"/>
                </a:solidFill>
                <a:latin typeface="Calibri"/>
                <a:cs typeface="Calibri"/>
              </a:rPr>
              <a:t>Housing</a:t>
            </a:r>
            <a:r>
              <a:rPr sz="2200" cap="small" spc="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cap="small" dirty="0">
                <a:solidFill>
                  <a:srgbClr val="FFFFFF"/>
                </a:solidFill>
                <a:latin typeface="Calibri"/>
                <a:cs typeface="Calibri"/>
              </a:rPr>
              <a:t>Development</a:t>
            </a:r>
            <a:r>
              <a:rPr sz="2200" cap="small" spc="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cap="small" spc="-25" dirty="0">
                <a:solidFill>
                  <a:srgbClr val="FFFFFF"/>
                </a:solidFill>
                <a:latin typeface="Calibri"/>
                <a:cs typeface="Calibri"/>
              </a:rPr>
              <a:t>Corporation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spc="-25" dirty="0"/>
              <a:t>25</a:t>
            </a:fld>
            <a:endParaRPr spc="-25" dirty="0"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95300" y="457200"/>
            <a:ext cx="8572500" cy="1295400"/>
          </a:xfrm>
          <a:prstGeom prst="rect">
            <a:avLst/>
          </a:prstGeom>
          <a:solidFill>
            <a:srgbClr val="FBD443"/>
          </a:solidFill>
        </p:spPr>
        <p:txBody>
          <a:bodyPr vert="horz" wrap="square" lIns="0" tIns="381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0"/>
              </a:spcBef>
            </a:pPr>
            <a:endParaRPr sz="4000">
              <a:latin typeface="Times New Roman"/>
              <a:cs typeface="Times New Roman"/>
            </a:endParaRPr>
          </a:p>
          <a:p>
            <a:pPr marR="28575" algn="ctr">
              <a:lnSpc>
                <a:spcPct val="100000"/>
              </a:lnSpc>
              <a:spcBef>
                <a:spcPts val="5"/>
              </a:spcBef>
            </a:pPr>
            <a:r>
              <a:rPr sz="4000" dirty="0"/>
              <a:t>Another</a:t>
            </a:r>
            <a:r>
              <a:rPr sz="4000" spc="-5" dirty="0"/>
              <a:t> </a:t>
            </a:r>
            <a:r>
              <a:rPr sz="4000" spc="-10" dirty="0"/>
              <a:t>Checklist</a:t>
            </a:r>
            <a:endParaRPr sz="4000"/>
          </a:p>
        </p:txBody>
      </p:sp>
      <p:sp>
        <p:nvSpPr>
          <p:cNvPr id="7" name="object 7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6415" marR="304165" indent="-514350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526415" algn="l"/>
              </a:tabLst>
            </a:pPr>
            <a:r>
              <a:rPr dirty="0"/>
              <a:t>HUD</a:t>
            </a:r>
            <a:r>
              <a:rPr spc="-10" dirty="0"/>
              <a:t> </a:t>
            </a:r>
            <a:r>
              <a:rPr spc="-25" dirty="0"/>
              <a:t>52670-</a:t>
            </a:r>
            <a:r>
              <a:rPr dirty="0"/>
              <a:t>A</a:t>
            </a:r>
            <a:r>
              <a:rPr spc="-5" dirty="0"/>
              <a:t> </a:t>
            </a:r>
            <a:r>
              <a:rPr dirty="0"/>
              <a:t>Part</a:t>
            </a:r>
            <a:r>
              <a:rPr spc="-20" dirty="0"/>
              <a:t> </a:t>
            </a:r>
            <a:r>
              <a:rPr dirty="0"/>
              <a:t>2</a:t>
            </a:r>
            <a:r>
              <a:rPr spc="-5" dirty="0"/>
              <a:t> </a:t>
            </a:r>
            <a:r>
              <a:rPr spc="-50" dirty="0"/>
              <a:t>&amp; </a:t>
            </a:r>
            <a:r>
              <a:rPr dirty="0"/>
              <a:t>HUD</a:t>
            </a:r>
            <a:r>
              <a:rPr spc="5" dirty="0"/>
              <a:t> </a:t>
            </a:r>
            <a:r>
              <a:rPr spc="-20" dirty="0"/>
              <a:t>52671-</a:t>
            </a:r>
            <a:r>
              <a:rPr spc="-50" dirty="0"/>
              <a:t>A</a:t>
            </a:r>
          </a:p>
          <a:p>
            <a:pPr marL="526415" marR="476250" indent="-514350">
              <a:lnSpc>
                <a:spcPct val="100000"/>
              </a:lnSpc>
              <a:spcBef>
                <a:spcPts val="575"/>
              </a:spcBef>
              <a:buAutoNum type="arabicPeriod"/>
              <a:tabLst>
                <a:tab pos="526415" algn="l"/>
              </a:tabLst>
            </a:pPr>
            <a:r>
              <a:rPr dirty="0"/>
              <a:t>Copy</a:t>
            </a:r>
            <a:r>
              <a:rPr spc="-20" dirty="0"/>
              <a:t> </a:t>
            </a:r>
            <a:r>
              <a:rPr dirty="0"/>
              <a:t>of</a:t>
            </a:r>
            <a:r>
              <a:rPr spc="-10" dirty="0"/>
              <a:t> </a:t>
            </a:r>
            <a:r>
              <a:rPr dirty="0"/>
              <a:t>the</a:t>
            </a:r>
            <a:r>
              <a:rPr spc="-10" dirty="0"/>
              <a:t> </a:t>
            </a:r>
            <a:r>
              <a:rPr dirty="0"/>
              <a:t>signed</a:t>
            </a:r>
            <a:r>
              <a:rPr spc="-10" dirty="0"/>
              <a:t> </a:t>
            </a:r>
            <a:r>
              <a:rPr spc="-25" dirty="0"/>
              <a:t>MI </a:t>
            </a:r>
            <a:r>
              <a:rPr dirty="0"/>
              <a:t>50059</a:t>
            </a:r>
            <a:r>
              <a:rPr spc="-15" dirty="0"/>
              <a:t> </a:t>
            </a:r>
            <a:r>
              <a:rPr dirty="0"/>
              <a:t>for</a:t>
            </a:r>
            <a:r>
              <a:rPr spc="-15" dirty="0"/>
              <a:t> </a:t>
            </a:r>
            <a:r>
              <a:rPr dirty="0"/>
              <a:t>the</a:t>
            </a:r>
            <a:r>
              <a:rPr spc="-15" dirty="0"/>
              <a:t> </a:t>
            </a:r>
            <a:r>
              <a:rPr spc="-10" dirty="0"/>
              <a:t>former tenant.</a:t>
            </a:r>
          </a:p>
          <a:p>
            <a:pPr marL="526415" marR="104775" indent="-514350">
              <a:lnSpc>
                <a:spcPct val="100000"/>
              </a:lnSpc>
              <a:spcBef>
                <a:spcPts val="575"/>
              </a:spcBef>
              <a:buAutoNum type="arabicPeriod"/>
              <a:tabLst>
                <a:tab pos="526415" algn="l"/>
              </a:tabLst>
            </a:pPr>
            <a:r>
              <a:rPr dirty="0"/>
              <a:t>Evidence</a:t>
            </a:r>
            <a:r>
              <a:rPr spc="-25" dirty="0"/>
              <a:t> </a:t>
            </a:r>
            <a:r>
              <a:rPr dirty="0"/>
              <a:t>that</a:t>
            </a:r>
            <a:r>
              <a:rPr spc="-25" dirty="0"/>
              <a:t> </a:t>
            </a:r>
            <a:r>
              <a:rPr dirty="0"/>
              <a:t>the</a:t>
            </a:r>
            <a:r>
              <a:rPr spc="-20" dirty="0"/>
              <a:t> </a:t>
            </a:r>
            <a:r>
              <a:rPr dirty="0"/>
              <a:t>SD</a:t>
            </a:r>
            <a:r>
              <a:rPr spc="-5" dirty="0"/>
              <a:t> </a:t>
            </a:r>
            <a:r>
              <a:rPr spc="-25" dirty="0"/>
              <a:t>was </a:t>
            </a:r>
            <a:r>
              <a:rPr spc="-10" dirty="0"/>
              <a:t>collected.</a:t>
            </a:r>
          </a:p>
          <a:p>
            <a:pPr marL="526415" marR="5080" indent="-514350">
              <a:lnSpc>
                <a:spcPct val="100000"/>
              </a:lnSpc>
              <a:spcBef>
                <a:spcPts val="575"/>
              </a:spcBef>
              <a:buAutoNum type="arabicPeriod"/>
              <a:tabLst>
                <a:tab pos="526415" algn="l"/>
              </a:tabLst>
            </a:pPr>
            <a:r>
              <a:rPr dirty="0"/>
              <a:t>Copy</a:t>
            </a:r>
            <a:r>
              <a:rPr spc="-10" dirty="0"/>
              <a:t> </a:t>
            </a:r>
            <a:r>
              <a:rPr dirty="0"/>
              <a:t>of</a:t>
            </a:r>
            <a:r>
              <a:rPr spc="-15" dirty="0"/>
              <a:t> </a:t>
            </a:r>
            <a:r>
              <a:rPr dirty="0"/>
              <a:t>the</a:t>
            </a:r>
            <a:r>
              <a:rPr spc="-10" dirty="0"/>
              <a:t> </a:t>
            </a:r>
            <a:r>
              <a:rPr dirty="0"/>
              <a:t>certified</a:t>
            </a:r>
            <a:r>
              <a:rPr spc="-20" dirty="0"/>
              <a:t> </a:t>
            </a:r>
            <a:r>
              <a:rPr spc="-10" dirty="0"/>
              <a:t>letter </a:t>
            </a:r>
            <a:r>
              <a:rPr dirty="0"/>
              <a:t>detailing</a:t>
            </a:r>
            <a:r>
              <a:rPr spc="-55" dirty="0"/>
              <a:t> </a:t>
            </a:r>
            <a:r>
              <a:rPr dirty="0"/>
              <a:t>unpaid</a:t>
            </a:r>
            <a:r>
              <a:rPr spc="-40" dirty="0"/>
              <a:t> </a:t>
            </a:r>
            <a:r>
              <a:rPr dirty="0"/>
              <a:t>rent</a:t>
            </a:r>
            <a:r>
              <a:rPr spc="-40" dirty="0"/>
              <a:t> </a:t>
            </a:r>
            <a:r>
              <a:rPr spc="-25" dirty="0"/>
              <a:t>and </a:t>
            </a:r>
            <a:r>
              <a:rPr dirty="0"/>
              <a:t>disposition</a:t>
            </a:r>
            <a:r>
              <a:rPr spc="-25" dirty="0"/>
              <a:t> </a:t>
            </a:r>
            <a:r>
              <a:rPr dirty="0"/>
              <a:t>of the</a:t>
            </a:r>
            <a:r>
              <a:rPr spc="-20" dirty="0"/>
              <a:t> </a:t>
            </a:r>
            <a:r>
              <a:rPr spc="-25" dirty="0"/>
              <a:t>SD.</a:t>
            </a:r>
          </a:p>
          <a:p>
            <a:pPr marL="526415" marR="123189" indent="-514350">
              <a:lnSpc>
                <a:spcPct val="100000"/>
              </a:lnSpc>
              <a:spcBef>
                <a:spcPts val="575"/>
              </a:spcBef>
              <a:buAutoNum type="arabicPeriod"/>
              <a:tabLst>
                <a:tab pos="526415" algn="l"/>
              </a:tabLst>
            </a:pPr>
            <a:r>
              <a:rPr dirty="0"/>
              <a:t>Documentation</a:t>
            </a:r>
            <a:r>
              <a:rPr spc="-20" dirty="0"/>
              <a:t> </a:t>
            </a:r>
            <a:r>
              <a:rPr dirty="0"/>
              <a:t>that</a:t>
            </a:r>
            <a:r>
              <a:rPr spc="-20" dirty="0"/>
              <a:t> </a:t>
            </a:r>
            <a:r>
              <a:rPr spc="-25" dirty="0"/>
              <a:t>the </a:t>
            </a:r>
            <a:r>
              <a:rPr dirty="0"/>
              <a:t>matter</a:t>
            </a:r>
            <a:r>
              <a:rPr spc="-20" dirty="0"/>
              <a:t> </a:t>
            </a:r>
            <a:r>
              <a:rPr dirty="0"/>
              <a:t>was</a:t>
            </a:r>
            <a:r>
              <a:rPr spc="-20" dirty="0"/>
              <a:t> </a:t>
            </a:r>
            <a:r>
              <a:rPr dirty="0"/>
              <a:t>turned</a:t>
            </a:r>
            <a:r>
              <a:rPr spc="-20" dirty="0"/>
              <a:t> </a:t>
            </a:r>
            <a:r>
              <a:rPr dirty="0"/>
              <a:t>over</a:t>
            </a:r>
            <a:r>
              <a:rPr spc="-20" dirty="0"/>
              <a:t> </a:t>
            </a:r>
            <a:r>
              <a:rPr spc="-25" dirty="0"/>
              <a:t>to </a:t>
            </a:r>
            <a:r>
              <a:rPr dirty="0"/>
              <a:t>a</a:t>
            </a:r>
            <a:r>
              <a:rPr spc="-15" dirty="0"/>
              <a:t> </a:t>
            </a:r>
            <a:r>
              <a:rPr dirty="0"/>
              <a:t>collection</a:t>
            </a:r>
            <a:r>
              <a:rPr spc="-15" dirty="0"/>
              <a:t> </a:t>
            </a:r>
            <a:r>
              <a:rPr spc="-10" dirty="0"/>
              <a:t>agency.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032502" y="1927352"/>
            <a:ext cx="3854450" cy="490093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526415" marR="375920" indent="-514350">
              <a:lnSpc>
                <a:spcPct val="99600"/>
              </a:lnSpc>
              <a:spcBef>
                <a:spcPts val="110"/>
              </a:spcBef>
              <a:buAutoNum type="arabicPeriod" startAt="6"/>
              <a:tabLst>
                <a:tab pos="526415" algn="l"/>
              </a:tabLst>
            </a:pPr>
            <a:r>
              <a:rPr sz="2400" dirty="0">
                <a:latin typeface="Times New Roman"/>
                <a:cs typeface="Times New Roman"/>
              </a:rPr>
              <a:t>Documentation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HUD </a:t>
            </a:r>
            <a:r>
              <a:rPr sz="2400" dirty="0">
                <a:latin typeface="Times New Roman"/>
                <a:cs typeface="Times New Roman"/>
              </a:rPr>
              <a:t>approval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for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all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other charges</a:t>
            </a:r>
            <a:r>
              <a:rPr sz="3200" spc="-10" dirty="0">
                <a:latin typeface="Times New Roman"/>
                <a:cs typeface="Times New Roman"/>
              </a:rPr>
              <a:t>.</a:t>
            </a:r>
            <a:endParaRPr sz="3200">
              <a:latin typeface="Times New Roman"/>
              <a:cs typeface="Times New Roman"/>
            </a:endParaRPr>
          </a:p>
          <a:p>
            <a:pPr marL="469265" marR="932815" indent="-457200">
              <a:lnSpc>
                <a:spcPct val="100000"/>
              </a:lnSpc>
              <a:spcBef>
                <a:spcPts val="590"/>
              </a:spcBef>
              <a:buAutoNum type="arabicPeriod" startAt="6"/>
              <a:tabLst>
                <a:tab pos="469265" algn="l"/>
                <a:tab pos="526415" algn="l"/>
              </a:tabLst>
            </a:pPr>
            <a:r>
              <a:rPr sz="2400" dirty="0">
                <a:latin typeface="Times New Roman"/>
                <a:cs typeface="Times New Roman"/>
              </a:rPr>
              <a:t>	Maintenance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Times New Roman"/>
                <a:cs typeface="Times New Roman"/>
              </a:rPr>
              <a:t>/ </a:t>
            </a:r>
            <a:r>
              <a:rPr sz="2400" dirty="0">
                <a:latin typeface="Times New Roman"/>
                <a:cs typeface="Times New Roman"/>
              </a:rPr>
              <a:t>Reconditioning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Log</a:t>
            </a:r>
            <a:endParaRPr sz="2400">
              <a:latin typeface="Times New Roman"/>
              <a:cs typeface="Times New Roman"/>
            </a:endParaRPr>
          </a:p>
          <a:p>
            <a:pPr marL="526415" indent="-513715">
              <a:lnSpc>
                <a:spcPct val="100000"/>
              </a:lnSpc>
              <a:spcBef>
                <a:spcPts val="580"/>
              </a:spcBef>
              <a:buAutoNum type="arabicPeriod" startAt="6"/>
              <a:tabLst>
                <a:tab pos="526415" algn="l"/>
              </a:tabLst>
            </a:pPr>
            <a:r>
              <a:rPr sz="2400" dirty="0">
                <a:latin typeface="Times New Roman"/>
                <a:cs typeface="Times New Roman"/>
              </a:rPr>
              <a:t>Waiting</a:t>
            </a:r>
            <a:r>
              <a:rPr sz="2400" spc="-20" dirty="0">
                <a:latin typeface="Times New Roman"/>
                <a:cs typeface="Times New Roman"/>
              </a:rPr>
              <a:t> List</a:t>
            </a:r>
            <a:endParaRPr sz="2400">
              <a:latin typeface="Times New Roman"/>
              <a:cs typeface="Times New Roman"/>
            </a:endParaRPr>
          </a:p>
          <a:p>
            <a:pPr marL="469265" marR="266065" indent="-457200">
              <a:lnSpc>
                <a:spcPct val="100000"/>
              </a:lnSpc>
              <a:spcBef>
                <a:spcPts val="575"/>
              </a:spcBef>
              <a:buAutoNum type="arabicPeriod" startAt="6"/>
              <a:tabLst>
                <a:tab pos="469265" algn="l"/>
                <a:tab pos="526415" algn="l"/>
              </a:tabLst>
            </a:pPr>
            <a:r>
              <a:rPr sz="2400" dirty="0">
                <a:latin typeface="Times New Roman"/>
                <a:cs typeface="Times New Roman"/>
              </a:rPr>
              <a:t>	Advertising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Effort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if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unit </a:t>
            </a:r>
            <a:r>
              <a:rPr sz="2400" dirty="0">
                <a:latin typeface="Times New Roman"/>
                <a:cs typeface="Times New Roman"/>
              </a:rPr>
              <a:t>was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not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filled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from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the </a:t>
            </a:r>
            <a:r>
              <a:rPr sz="2400" dirty="0">
                <a:latin typeface="Times New Roman"/>
                <a:cs typeface="Times New Roman"/>
              </a:rPr>
              <a:t>waiting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list.</a:t>
            </a:r>
            <a:endParaRPr sz="2400">
              <a:latin typeface="Times New Roman"/>
              <a:cs typeface="Times New Roman"/>
            </a:endParaRPr>
          </a:p>
          <a:p>
            <a:pPr marL="526415" indent="-513715">
              <a:lnSpc>
                <a:spcPct val="100000"/>
              </a:lnSpc>
              <a:spcBef>
                <a:spcPts val="575"/>
              </a:spcBef>
              <a:buAutoNum type="arabicPeriod" startAt="6"/>
              <a:tabLst>
                <a:tab pos="526415" algn="l"/>
              </a:tabLst>
            </a:pPr>
            <a:r>
              <a:rPr sz="2400" dirty="0">
                <a:latin typeface="Times New Roman"/>
                <a:cs typeface="Times New Roman"/>
              </a:rPr>
              <a:t>NTHDC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Checklist.</a:t>
            </a:r>
            <a:endParaRPr sz="2400">
              <a:latin typeface="Times New Roman"/>
              <a:cs typeface="Times New Roman"/>
            </a:endParaRPr>
          </a:p>
          <a:p>
            <a:pPr marL="469265" marR="5080" indent="-457200">
              <a:lnSpc>
                <a:spcPct val="100000"/>
              </a:lnSpc>
              <a:spcBef>
                <a:spcPts val="575"/>
              </a:spcBef>
              <a:buAutoNum type="arabicPeriod" startAt="6"/>
              <a:tabLst>
                <a:tab pos="469265" algn="l"/>
                <a:tab pos="526415" algn="l"/>
              </a:tabLst>
            </a:pPr>
            <a:r>
              <a:rPr sz="2400" dirty="0">
                <a:latin typeface="Times New Roman"/>
                <a:cs typeface="Times New Roman"/>
              </a:rPr>
              <a:t>	All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Certs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must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be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available </a:t>
            </a:r>
            <a:r>
              <a:rPr sz="2400" dirty="0">
                <a:latin typeface="Times New Roman"/>
                <a:cs typeface="Times New Roman"/>
              </a:rPr>
              <a:t>in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TRACS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39228" y="6201155"/>
            <a:ext cx="1534667" cy="111404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9158922" y="1069339"/>
            <a:ext cx="305435" cy="540766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190"/>
              </a:lnSpc>
            </a:pPr>
            <a:r>
              <a:rPr sz="2200" cap="small" dirty="0">
                <a:solidFill>
                  <a:srgbClr val="FFFFFF"/>
                </a:solidFill>
                <a:latin typeface="Calibri"/>
                <a:cs typeface="Calibri"/>
              </a:rPr>
              <a:t>North</a:t>
            </a:r>
            <a:r>
              <a:rPr sz="2200" cap="small" spc="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cap="small" dirty="0">
                <a:solidFill>
                  <a:srgbClr val="FFFFFF"/>
                </a:solidFill>
                <a:latin typeface="Calibri"/>
                <a:cs typeface="Calibri"/>
              </a:rPr>
              <a:t>Tampa</a:t>
            </a:r>
            <a:r>
              <a:rPr sz="2200" cap="small" spc="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cap="small" dirty="0">
                <a:solidFill>
                  <a:srgbClr val="FFFFFF"/>
                </a:solidFill>
                <a:latin typeface="Calibri"/>
                <a:cs typeface="Calibri"/>
              </a:rPr>
              <a:t>Housing</a:t>
            </a:r>
            <a:r>
              <a:rPr sz="2200" cap="small" spc="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cap="small" dirty="0">
                <a:solidFill>
                  <a:srgbClr val="FFFFFF"/>
                </a:solidFill>
                <a:latin typeface="Calibri"/>
                <a:cs typeface="Calibri"/>
              </a:rPr>
              <a:t>Development</a:t>
            </a:r>
            <a:r>
              <a:rPr sz="2200" cap="small" spc="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cap="small" spc="-25" dirty="0">
                <a:solidFill>
                  <a:srgbClr val="FFFFFF"/>
                </a:solidFill>
                <a:latin typeface="Calibri"/>
                <a:cs typeface="Calibri"/>
              </a:rPr>
              <a:t>Corporation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spc="-25" dirty="0"/>
              <a:t>26</a:t>
            </a:fld>
            <a:endParaRPr spc="-25" dirty="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95300" y="457200"/>
            <a:ext cx="8572500" cy="1295400"/>
          </a:xfrm>
          <a:prstGeom prst="rect">
            <a:avLst/>
          </a:prstGeom>
          <a:solidFill>
            <a:srgbClr val="FBD443"/>
          </a:solidFill>
        </p:spPr>
        <p:txBody>
          <a:bodyPr vert="horz" wrap="square" lIns="0" tIns="381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0"/>
              </a:spcBef>
            </a:pPr>
            <a:endParaRPr sz="4000" dirty="0">
              <a:latin typeface="Times New Roman"/>
              <a:cs typeface="Times New Roman"/>
            </a:endParaRPr>
          </a:p>
          <a:p>
            <a:pPr marR="29845" algn="ctr">
              <a:lnSpc>
                <a:spcPct val="100000"/>
              </a:lnSpc>
              <a:spcBef>
                <a:spcPts val="5"/>
              </a:spcBef>
            </a:pPr>
            <a:r>
              <a:rPr sz="4000" dirty="0"/>
              <a:t>Unpaid</a:t>
            </a:r>
            <a:r>
              <a:rPr sz="4000" spc="-75" dirty="0"/>
              <a:t> </a:t>
            </a:r>
            <a:r>
              <a:rPr sz="4000" dirty="0"/>
              <a:t>Rent</a:t>
            </a:r>
            <a:r>
              <a:rPr sz="4000" spc="-70" dirty="0"/>
              <a:t> </a:t>
            </a:r>
            <a:r>
              <a:rPr sz="4000" dirty="0"/>
              <a:t>Submission</a:t>
            </a:r>
            <a:r>
              <a:rPr sz="4000" spc="-70" dirty="0"/>
              <a:t> </a:t>
            </a:r>
            <a:r>
              <a:rPr sz="4000" spc="-20" dirty="0"/>
              <a:t>Tips</a:t>
            </a:r>
            <a:endParaRPr sz="4000" dirty="0"/>
          </a:p>
        </p:txBody>
      </p:sp>
      <p:sp>
        <p:nvSpPr>
          <p:cNvPr id="5" name="object 5"/>
          <p:cNvSpPr txBox="1"/>
          <p:nvPr/>
        </p:nvSpPr>
        <p:spPr>
          <a:xfrm>
            <a:off x="841502" y="1771904"/>
            <a:ext cx="7721600" cy="56470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0029" marR="5080" indent="-227965" algn="just">
              <a:spcBef>
                <a:spcPts val="95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sz="3200" spc="-10" dirty="0">
                <a:latin typeface="Times New Roman"/>
                <a:cs typeface="Times New Roman"/>
              </a:rPr>
              <a:t>Claims must be submitted within 180 days from the date the unit became available for occupancy.</a:t>
            </a:r>
            <a:endParaRPr lang="en-US" sz="3200" dirty="0">
              <a:latin typeface="Times New Roman"/>
              <a:cs typeface="Times New Roman"/>
            </a:endParaRPr>
          </a:p>
          <a:p>
            <a:pPr marL="240029" marR="5080" indent="-227965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41300" algn="l"/>
              </a:tabLst>
            </a:pPr>
            <a:r>
              <a:rPr sz="3200" dirty="0">
                <a:latin typeface="Times New Roman"/>
                <a:cs typeface="Times New Roman"/>
              </a:rPr>
              <a:t>Ensure</a:t>
            </a:r>
            <a:r>
              <a:rPr sz="3200" spc="-9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that</a:t>
            </a:r>
            <a:r>
              <a:rPr sz="3200" spc="-9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the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documentation</a:t>
            </a:r>
            <a:r>
              <a:rPr sz="3200" spc="-9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you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submit 	</a:t>
            </a:r>
            <a:r>
              <a:rPr sz="3200" dirty="0">
                <a:latin typeface="Times New Roman"/>
                <a:cs typeface="Times New Roman"/>
              </a:rPr>
              <a:t>clearly</a:t>
            </a:r>
            <a:r>
              <a:rPr sz="3200" spc="-6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states</a:t>
            </a:r>
            <a:r>
              <a:rPr sz="3200" spc="-4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what</a:t>
            </a:r>
            <a:r>
              <a:rPr sz="3200" spc="-6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the</a:t>
            </a:r>
            <a:r>
              <a:rPr sz="3200" spc="-6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tenant</a:t>
            </a:r>
            <a:r>
              <a:rPr sz="3200" spc="-6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is</a:t>
            </a:r>
            <a:r>
              <a:rPr sz="3200" spc="-6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being</a:t>
            </a:r>
            <a:r>
              <a:rPr sz="3200" spc="-65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charged 	</a:t>
            </a:r>
            <a:r>
              <a:rPr sz="3200" dirty="0">
                <a:latin typeface="Times New Roman"/>
                <a:cs typeface="Times New Roman"/>
              </a:rPr>
              <a:t>for</a:t>
            </a:r>
            <a:r>
              <a:rPr sz="3200" spc="-5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and</a:t>
            </a:r>
            <a:r>
              <a:rPr sz="3200" spc="-5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what</a:t>
            </a:r>
            <a:r>
              <a:rPr sz="3200" spc="-5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the</a:t>
            </a:r>
            <a:r>
              <a:rPr sz="3200" spc="-5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exact</a:t>
            </a:r>
            <a:r>
              <a:rPr sz="3200" spc="-5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amount</a:t>
            </a:r>
            <a:r>
              <a:rPr sz="3200" spc="-55" dirty="0">
                <a:latin typeface="Times New Roman"/>
                <a:cs typeface="Times New Roman"/>
              </a:rPr>
              <a:t> </a:t>
            </a:r>
            <a:r>
              <a:rPr sz="3200" spc="-25" dirty="0">
                <a:latin typeface="Times New Roman"/>
                <a:cs typeface="Times New Roman"/>
              </a:rPr>
              <a:t>is.</a:t>
            </a:r>
            <a:endParaRPr sz="3200" dirty="0">
              <a:latin typeface="Times New Roman"/>
              <a:cs typeface="Times New Roman"/>
            </a:endParaRPr>
          </a:p>
          <a:p>
            <a:pPr marL="184785" marR="60960" indent="-172720" algn="just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186055" algn="l"/>
              </a:tabLst>
            </a:pPr>
            <a:r>
              <a:rPr sz="3200" dirty="0">
                <a:latin typeface="Times New Roman"/>
                <a:cs typeface="Times New Roman"/>
              </a:rPr>
              <a:t>Use</a:t>
            </a:r>
            <a:r>
              <a:rPr sz="3200" spc="-6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the</a:t>
            </a:r>
            <a:r>
              <a:rPr sz="3200" spc="-5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Special</a:t>
            </a:r>
            <a:r>
              <a:rPr sz="3200" spc="-6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Claim</a:t>
            </a:r>
            <a:r>
              <a:rPr sz="3200" spc="-5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Checklist</a:t>
            </a:r>
            <a:r>
              <a:rPr sz="3200" spc="-5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as</a:t>
            </a:r>
            <a:r>
              <a:rPr sz="3200" spc="-6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a</a:t>
            </a:r>
            <a:r>
              <a:rPr sz="3200" spc="-5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guide</a:t>
            </a:r>
            <a:r>
              <a:rPr sz="3200" spc="-55" dirty="0">
                <a:latin typeface="Times New Roman"/>
                <a:cs typeface="Times New Roman"/>
              </a:rPr>
              <a:t> </a:t>
            </a:r>
            <a:r>
              <a:rPr sz="3200" spc="-25" dirty="0">
                <a:latin typeface="Times New Roman"/>
                <a:cs typeface="Times New Roman"/>
              </a:rPr>
              <a:t>to 	</a:t>
            </a:r>
            <a:r>
              <a:rPr sz="3200" dirty="0">
                <a:latin typeface="Times New Roman"/>
                <a:cs typeface="Times New Roman"/>
              </a:rPr>
              <a:t>assemble</a:t>
            </a:r>
            <a:r>
              <a:rPr sz="3200" spc="-4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all</a:t>
            </a:r>
            <a:r>
              <a:rPr sz="3200" spc="-6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the</a:t>
            </a:r>
            <a:r>
              <a:rPr sz="3200" spc="-6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documents</a:t>
            </a:r>
            <a:r>
              <a:rPr sz="3200" spc="-6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you</a:t>
            </a:r>
            <a:r>
              <a:rPr sz="3200" spc="-6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need</a:t>
            </a:r>
            <a:r>
              <a:rPr sz="3200" spc="-6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for</a:t>
            </a:r>
            <a:r>
              <a:rPr sz="3200" spc="-65" dirty="0">
                <a:latin typeface="Times New Roman"/>
                <a:cs typeface="Times New Roman"/>
              </a:rPr>
              <a:t> </a:t>
            </a:r>
            <a:r>
              <a:rPr sz="3200" spc="-20" dirty="0">
                <a:latin typeface="Times New Roman"/>
                <a:cs typeface="Times New Roman"/>
              </a:rPr>
              <a:t>your 	</a:t>
            </a:r>
            <a:r>
              <a:rPr sz="3200" dirty="0">
                <a:latin typeface="Times New Roman"/>
                <a:cs typeface="Times New Roman"/>
              </a:rPr>
              <a:t>Special</a:t>
            </a:r>
            <a:r>
              <a:rPr sz="3200" spc="-90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Claim.</a:t>
            </a:r>
            <a:endParaRPr sz="3200" dirty="0">
              <a:latin typeface="Times New Roman"/>
              <a:cs typeface="Times New Roman"/>
            </a:endParaRPr>
          </a:p>
          <a:p>
            <a:pPr marL="184785" marR="427355" indent="-172720" algn="just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186055" algn="l"/>
              </a:tabLst>
            </a:pPr>
            <a:r>
              <a:rPr sz="3200" dirty="0">
                <a:latin typeface="Times New Roman"/>
                <a:cs typeface="Times New Roman"/>
              </a:rPr>
              <a:t>Do</a:t>
            </a:r>
            <a:r>
              <a:rPr sz="3200" spc="-4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not</a:t>
            </a:r>
            <a:r>
              <a:rPr sz="3200" spc="-3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include</a:t>
            </a:r>
            <a:r>
              <a:rPr sz="3200" spc="-4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SSN</a:t>
            </a:r>
            <a:r>
              <a:rPr sz="3200" spc="-3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#’s</a:t>
            </a:r>
            <a:r>
              <a:rPr sz="3200" spc="-35" dirty="0">
                <a:latin typeface="Times New Roman"/>
                <a:cs typeface="Times New Roman"/>
              </a:rPr>
              <a:t> </a:t>
            </a:r>
            <a:r>
              <a:rPr lang="en-US" sz="3200" spc="-35" dirty="0">
                <a:latin typeface="Times New Roman"/>
                <a:cs typeface="Times New Roman"/>
              </a:rPr>
              <a:t>or DOB’s </a:t>
            </a:r>
            <a:r>
              <a:rPr sz="3200" dirty="0">
                <a:latin typeface="Times New Roman"/>
                <a:cs typeface="Times New Roman"/>
              </a:rPr>
              <a:t>on</a:t>
            </a:r>
            <a:r>
              <a:rPr sz="3200" spc="-4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any</a:t>
            </a:r>
            <a:r>
              <a:rPr sz="3200" spc="-3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of</a:t>
            </a:r>
            <a:r>
              <a:rPr sz="3200" spc="-3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the</a:t>
            </a:r>
            <a:r>
              <a:rPr sz="3200" spc="-40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claim forms.</a:t>
            </a:r>
            <a:endParaRPr sz="32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90800" y="990600"/>
            <a:ext cx="4400296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355">
              <a:lnSpc>
                <a:spcPct val="100000"/>
              </a:lnSpc>
              <a:spcBef>
                <a:spcPts val="100"/>
              </a:spcBef>
            </a:pPr>
            <a:r>
              <a:rPr dirty="0"/>
              <a:t>Tenant</a:t>
            </a:r>
            <a:r>
              <a:rPr spc="495" dirty="0"/>
              <a:t> </a:t>
            </a:r>
            <a:r>
              <a:rPr spc="135" dirty="0"/>
              <a:t>Damage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64552" y="5756147"/>
            <a:ext cx="2136648" cy="1559052"/>
          </a:xfrm>
          <a:prstGeom prst="rect">
            <a:avLst/>
          </a:prstGeom>
        </p:spPr>
      </p:pic>
      <p:pic>
        <p:nvPicPr>
          <p:cNvPr id="5122" name="Picture 2" descr="fix a broken door, Jack Nicholson style ...">
            <a:extLst>
              <a:ext uri="{FF2B5EF4-FFF2-40B4-BE49-F238E27FC236}">
                <a16:creationId xmlns:a16="http://schemas.microsoft.com/office/drawing/2014/main" id="{DD561108-1F77-E8D0-BB04-74AD312F12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9122">
            <a:off x="6463380" y="2024640"/>
            <a:ext cx="2578018" cy="2536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58922" y="1069339"/>
            <a:ext cx="305435" cy="540766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190"/>
              </a:lnSpc>
            </a:pPr>
            <a:r>
              <a:rPr sz="2200" cap="small" dirty="0">
                <a:solidFill>
                  <a:srgbClr val="FFFFFF"/>
                </a:solidFill>
                <a:latin typeface="Calibri"/>
                <a:cs typeface="Calibri"/>
              </a:rPr>
              <a:t>North</a:t>
            </a:r>
            <a:r>
              <a:rPr sz="2200" cap="small" spc="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cap="small" dirty="0">
                <a:solidFill>
                  <a:srgbClr val="FFFFFF"/>
                </a:solidFill>
                <a:latin typeface="Calibri"/>
                <a:cs typeface="Calibri"/>
              </a:rPr>
              <a:t>Tampa</a:t>
            </a:r>
            <a:r>
              <a:rPr sz="2200" cap="small" spc="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cap="small" dirty="0">
                <a:solidFill>
                  <a:srgbClr val="FFFFFF"/>
                </a:solidFill>
                <a:latin typeface="Calibri"/>
                <a:cs typeface="Calibri"/>
              </a:rPr>
              <a:t>Housing</a:t>
            </a:r>
            <a:r>
              <a:rPr sz="2200" cap="small" spc="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cap="small" dirty="0">
                <a:solidFill>
                  <a:srgbClr val="FFFFFF"/>
                </a:solidFill>
                <a:latin typeface="Calibri"/>
                <a:cs typeface="Calibri"/>
              </a:rPr>
              <a:t>Development</a:t>
            </a:r>
            <a:r>
              <a:rPr sz="2200" cap="small" spc="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cap="small" spc="-25" dirty="0">
                <a:solidFill>
                  <a:srgbClr val="FFFFFF"/>
                </a:solidFill>
                <a:latin typeface="Calibri"/>
                <a:cs typeface="Calibri"/>
              </a:rPr>
              <a:t>Corporation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95300" y="457200"/>
            <a:ext cx="8572500" cy="1295400"/>
          </a:xfrm>
          <a:prstGeom prst="rect">
            <a:avLst/>
          </a:prstGeom>
          <a:solidFill>
            <a:srgbClr val="FBD443"/>
          </a:solidFill>
        </p:spPr>
        <p:txBody>
          <a:bodyPr vert="horz" wrap="square" lIns="0" tIns="381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0"/>
              </a:spcBef>
            </a:pPr>
            <a:endParaRPr sz="4000" dirty="0">
              <a:latin typeface="Times New Roman"/>
              <a:cs typeface="Times New Roman"/>
            </a:endParaRPr>
          </a:p>
          <a:p>
            <a:pPr marR="32384" algn="ctr">
              <a:lnSpc>
                <a:spcPct val="100000"/>
              </a:lnSpc>
              <a:spcBef>
                <a:spcPts val="5"/>
              </a:spcBef>
            </a:pPr>
            <a:r>
              <a:rPr sz="4000" dirty="0"/>
              <a:t>Tenant</a:t>
            </a:r>
            <a:r>
              <a:rPr sz="4000" spc="-40" dirty="0"/>
              <a:t> </a:t>
            </a:r>
            <a:r>
              <a:rPr sz="4000" dirty="0"/>
              <a:t>Damage</a:t>
            </a:r>
            <a:r>
              <a:rPr sz="4000" spc="-40" dirty="0"/>
              <a:t> </a:t>
            </a:r>
            <a:r>
              <a:rPr sz="4000" spc="-10" dirty="0"/>
              <a:t>Claims</a:t>
            </a:r>
            <a:endParaRPr sz="4000" dirty="0"/>
          </a:p>
        </p:txBody>
      </p:sp>
      <p:sp>
        <p:nvSpPr>
          <p:cNvPr id="4" name="object 4"/>
          <p:cNvSpPr txBox="1"/>
          <p:nvPr/>
        </p:nvSpPr>
        <p:spPr>
          <a:xfrm>
            <a:off x="762000" y="1752600"/>
            <a:ext cx="7801609" cy="56297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429895" indent="-228600" algn="just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sz="3000" dirty="0">
                <a:latin typeface="Times New Roman"/>
                <a:cs typeface="Times New Roman"/>
              </a:rPr>
              <a:t>What are Tenant Damage Claims and who can these claims be submitted for?</a:t>
            </a:r>
          </a:p>
          <a:p>
            <a:pPr marL="241300" marR="429895" indent="-228600" algn="just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41300" algn="l"/>
              </a:tabLst>
            </a:pPr>
            <a:endParaRPr lang="en-US" sz="3000" dirty="0">
              <a:latin typeface="Times New Roman"/>
              <a:cs typeface="Times New Roman"/>
            </a:endParaRPr>
          </a:p>
          <a:p>
            <a:pPr marL="241300" marR="429895" indent="-228600" algn="just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41300" algn="l"/>
              </a:tabLst>
            </a:pPr>
            <a:r>
              <a:rPr sz="3000" dirty="0">
                <a:latin typeface="Times New Roman"/>
                <a:cs typeface="Times New Roman"/>
              </a:rPr>
              <a:t>Allows</a:t>
            </a:r>
            <a:r>
              <a:rPr sz="3000" spc="-4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O/As</a:t>
            </a:r>
            <a:r>
              <a:rPr sz="3000" spc="-4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to</a:t>
            </a:r>
            <a:r>
              <a:rPr sz="3000" spc="-4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be</a:t>
            </a:r>
            <a:r>
              <a:rPr sz="3000" spc="-4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reimbursed</a:t>
            </a:r>
            <a:r>
              <a:rPr sz="3000" spc="-2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for</a:t>
            </a:r>
            <a:r>
              <a:rPr sz="3000" spc="-4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any</a:t>
            </a:r>
            <a:r>
              <a:rPr sz="3000" spc="-45" dirty="0">
                <a:latin typeface="Times New Roman"/>
                <a:cs typeface="Times New Roman"/>
              </a:rPr>
              <a:t> </a:t>
            </a:r>
            <a:r>
              <a:rPr sz="3000" spc="-10" dirty="0">
                <a:latin typeface="Times New Roman"/>
                <a:cs typeface="Times New Roman"/>
              </a:rPr>
              <a:t>damage </a:t>
            </a:r>
            <a:r>
              <a:rPr sz="3000" dirty="0">
                <a:latin typeface="Times New Roman"/>
                <a:cs typeface="Times New Roman"/>
              </a:rPr>
              <a:t>left</a:t>
            </a:r>
            <a:r>
              <a:rPr sz="3000" spc="-4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by</a:t>
            </a:r>
            <a:r>
              <a:rPr sz="3000" spc="-4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the</a:t>
            </a:r>
            <a:r>
              <a:rPr sz="3000" spc="-4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former</a:t>
            </a:r>
            <a:r>
              <a:rPr sz="3000" spc="-4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tenant</a:t>
            </a:r>
            <a:r>
              <a:rPr sz="3000" spc="-4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that</a:t>
            </a:r>
            <a:r>
              <a:rPr sz="3000" spc="-4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is</a:t>
            </a:r>
            <a:r>
              <a:rPr sz="3000" spc="-40" dirty="0"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0000"/>
                </a:solidFill>
                <a:latin typeface="Times New Roman"/>
                <a:cs typeface="Times New Roman"/>
              </a:rPr>
              <a:t>beyond</a:t>
            </a:r>
            <a:r>
              <a:rPr sz="3000" spc="-45" dirty="0">
                <a:latin typeface="Times New Roman"/>
                <a:cs typeface="Times New Roman"/>
              </a:rPr>
              <a:t> </a:t>
            </a:r>
            <a:r>
              <a:rPr sz="3000" spc="-10" dirty="0">
                <a:latin typeface="Times New Roman"/>
                <a:cs typeface="Times New Roman"/>
              </a:rPr>
              <a:t>normal </a:t>
            </a:r>
            <a:r>
              <a:rPr sz="3000" dirty="0">
                <a:latin typeface="Times New Roman"/>
                <a:cs typeface="Times New Roman"/>
              </a:rPr>
              <a:t>wear</a:t>
            </a:r>
            <a:r>
              <a:rPr sz="3000" spc="-5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and</a:t>
            </a:r>
            <a:r>
              <a:rPr sz="3000" spc="-45" dirty="0">
                <a:latin typeface="Times New Roman"/>
                <a:cs typeface="Times New Roman"/>
              </a:rPr>
              <a:t> </a:t>
            </a:r>
            <a:r>
              <a:rPr sz="3000" spc="-10" dirty="0">
                <a:latin typeface="Times New Roman"/>
                <a:cs typeface="Times New Roman"/>
              </a:rPr>
              <a:t>tear.</a:t>
            </a:r>
            <a:endParaRPr sz="3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90"/>
              </a:spcBef>
            </a:pPr>
            <a:endParaRPr sz="3000" dirty="0">
              <a:latin typeface="Times New Roman"/>
              <a:cs typeface="Times New Roman"/>
            </a:endParaRPr>
          </a:p>
          <a:p>
            <a:pPr marL="241300" marR="5080" indent="-228600">
              <a:lnSpc>
                <a:spcPct val="100000"/>
              </a:lnSpc>
              <a:buFont typeface="Arial"/>
              <a:buChar char="•"/>
              <a:tabLst>
                <a:tab pos="241300" algn="l"/>
              </a:tabLst>
            </a:pPr>
            <a:r>
              <a:rPr lang="en-US" sz="2800" dirty="0">
                <a:latin typeface="Times New Roman"/>
                <a:cs typeface="Times New Roman"/>
              </a:rPr>
              <a:t>Tenant Damage Special Claims can be submitted for any tenant residing at the property that received subsidy; with the exception of</a:t>
            </a:r>
            <a:r>
              <a:rPr lang="en-US" sz="2800" spc="-70" dirty="0">
                <a:latin typeface="Times New Roman"/>
                <a:cs typeface="Times New Roman"/>
              </a:rPr>
              <a:t> </a:t>
            </a:r>
            <a:r>
              <a:rPr lang="en-US" sz="2800" spc="-10" dirty="0">
                <a:latin typeface="Times New Roman"/>
                <a:cs typeface="Times New Roman"/>
              </a:rPr>
              <a:t>tenants </a:t>
            </a:r>
            <a:r>
              <a:rPr lang="en-US" sz="2800" dirty="0">
                <a:latin typeface="Times New Roman"/>
                <a:cs typeface="Times New Roman"/>
              </a:rPr>
              <a:t>whose</a:t>
            </a:r>
            <a:r>
              <a:rPr lang="en-US" sz="2800" spc="-90" dirty="0">
                <a:latin typeface="Times New Roman"/>
                <a:cs typeface="Times New Roman"/>
              </a:rPr>
              <a:t> </a:t>
            </a:r>
            <a:r>
              <a:rPr lang="en-US" sz="2800" dirty="0">
                <a:latin typeface="Times New Roman"/>
                <a:cs typeface="Times New Roman"/>
              </a:rPr>
              <a:t>assistance</a:t>
            </a:r>
            <a:r>
              <a:rPr lang="en-US" sz="2800" spc="-70" dirty="0">
                <a:latin typeface="Times New Roman"/>
                <a:cs typeface="Times New Roman"/>
              </a:rPr>
              <a:t> </a:t>
            </a:r>
            <a:r>
              <a:rPr lang="en-US" sz="2800" dirty="0">
                <a:latin typeface="Times New Roman"/>
                <a:cs typeface="Times New Roman"/>
              </a:rPr>
              <a:t>was</a:t>
            </a:r>
            <a:r>
              <a:rPr lang="en-US" sz="2800" spc="-90" dirty="0">
                <a:latin typeface="Times New Roman"/>
                <a:cs typeface="Times New Roman"/>
              </a:rPr>
              <a:t> </a:t>
            </a:r>
            <a:r>
              <a:rPr lang="en-US" sz="2800" dirty="0">
                <a:latin typeface="Times New Roman"/>
                <a:cs typeface="Times New Roman"/>
              </a:rPr>
              <a:t>terminated</a:t>
            </a:r>
            <a:r>
              <a:rPr lang="en-US" sz="2800" spc="-85" dirty="0">
                <a:latin typeface="Times New Roman"/>
                <a:cs typeface="Times New Roman"/>
              </a:rPr>
              <a:t> </a:t>
            </a:r>
            <a:r>
              <a:rPr lang="en-US" sz="2800" dirty="0">
                <a:latin typeface="Times New Roman"/>
                <a:cs typeface="Times New Roman"/>
              </a:rPr>
              <a:t>because</a:t>
            </a:r>
            <a:r>
              <a:rPr lang="en-US" sz="2800" spc="-90" dirty="0">
                <a:latin typeface="Times New Roman"/>
                <a:cs typeface="Times New Roman"/>
              </a:rPr>
              <a:t> </a:t>
            </a:r>
            <a:r>
              <a:rPr lang="en-US" sz="2800" spc="-25" dirty="0">
                <a:latin typeface="Times New Roman"/>
                <a:cs typeface="Times New Roman"/>
              </a:rPr>
              <a:t>of </a:t>
            </a:r>
            <a:r>
              <a:rPr lang="en-US" sz="2800" dirty="0">
                <a:latin typeface="Times New Roman"/>
                <a:cs typeface="Times New Roman"/>
              </a:rPr>
              <a:t>their</a:t>
            </a:r>
            <a:r>
              <a:rPr lang="en-US" sz="2800" spc="-65" dirty="0">
                <a:latin typeface="Times New Roman"/>
                <a:cs typeface="Times New Roman"/>
              </a:rPr>
              <a:t> </a:t>
            </a:r>
            <a:r>
              <a:rPr lang="en-US" sz="2800" dirty="0">
                <a:latin typeface="Times New Roman"/>
                <a:cs typeface="Times New Roman"/>
              </a:rPr>
              <a:t>failure</a:t>
            </a:r>
            <a:r>
              <a:rPr lang="en-US" sz="2800" spc="-65" dirty="0">
                <a:latin typeface="Times New Roman"/>
                <a:cs typeface="Times New Roman"/>
              </a:rPr>
              <a:t>    </a:t>
            </a:r>
            <a:r>
              <a:rPr lang="en-US" sz="2800" dirty="0">
                <a:latin typeface="Times New Roman"/>
                <a:cs typeface="Times New Roman"/>
              </a:rPr>
              <a:t>to</a:t>
            </a:r>
            <a:r>
              <a:rPr lang="en-US" sz="2800" spc="-65" dirty="0">
                <a:latin typeface="Times New Roman"/>
                <a:cs typeface="Times New Roman"/>
              </a:rPr>
              <a:t> </a:t>
            </a:r>
            <a:r>
              <a:rPr lang="en-US" sz="2800" dirty="0">
                <a:latin typeface="Times New Roman"/>
                <a:cs typeface="Times New Roman"/>
              </a:rPr>
              <a:t>comply</a:t>
            </a:r>
            <a:r>
              <a:rPr lang="en-US" sz="2800" spc="-65" dirty="0">
                <a:latin typeface="Times New Roman"/>
                <a:cs typeface="Times New Roman"/>
              </a:rPr>
              <a:t> </a:t>
            </a:r>
            <a:r>
              <a:rPr lang="en-US" sz="2800" dirty="0">
                <a:latin typeface="Times New Roman"/>
                <a:cs typeface="Times New Roman"/>
              </a:rPr>
              <a:t>with</a:t>
            </a:r>
            <a:r>
              <a:rPr lang="en-US" sz="2800" spc="-60" dirty="0">
                <a:latin typeface="Times New Roman"/>
                <a:cs typeface="Times New Roman"/>
              </a:rPr>
              <a:t> </a:t>
            </a:r>
            <a:r>
              <a:rPr lang="en-US" sz="2800" spc="-10" dirty="0">
                <a:latin typeface="Times New Roman"/>
                <a:cs typeface="Times New Roman"/>
              </a:rPr>
              <a:t>program requirements.</a:t>
            </a:r>
            <a:endParaRPr sz="3000" dirty="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48371" y="6540362"/>
            <a:ext cx="1534667" cy="1114044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spc="-25" dirty="0"/>
              <a:t>28</a:t>
            </a:fld>
            <a:endParaRPr spc="-25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58922" y="1069339"/>
            <a:ext cx="305435" cy="540766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190"/>
              </a:lnSpc>
            </a:pPr>
            <a:r>
              <a:rPr sz="2200" cap="small" dirty="0">
                <a:solidFill>
                  <a:srgbClr val="FFFFFF"/>
                </a:solidFill>
                <a:latin typeface="Calibri"/>
                <a:cs typeface="Calibri"/>
              </a:rPr>
              <a:t>North</a:t>
            </a:r>
            <a:r>
              <a:rPr sz="2200" cap="small" spc="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cap="small" dirty="0">
                <a:solidFill>
                  <a:srgbClr val="FFFFFF"/>
                </a:solidFill>
                <a:latin typeface="Calibri"/>
                <a:cs typeface="Calibri"/>
              </a:rPr>
              <a:t>Tampa</a:t>
            </a:r>
            <a:r>
              <a:rPr sz="2200" cap="small" spc="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cap="small" dirty="0">
                <a:solidFill>
                  <a:srgbClr val="FFFFFF"/>
                </a:solidFill>
                <a:latin typeface="Calibri"/>
                <a:cs typeface="Calibri"/>
              </a:rPr>
              <a:t>Housing</a:t>
            </a:r>
            <a:r>
              <a:rPr sz="2200" cap="small" spc="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cap="small" dirty="0">
                <a:solidFill>
                  <a:srgbClr val="FFFFFF"/>
                </a:solidFill>
                <a:latin typeface="Calibri"/>
                <a:cs typeface="Calibri"/>
              </a:rPr>
              <a:t>Development</a:t>
            </a:r>
            <a:r>
              <a:rPr sz="2200" cap="small" spc="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cap="small" spc="-25" dirty="0">
                <a:solidFill>
                  <a:srgbClr val="FFFFFF"/>
                </a:solidFill>
                <a:latin typeface="Calibri"/>
                <a:cs typeface="Calibri"/>
              </a:rPr>
              <a:t>Corporation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95300" y="457200"/>
            <a:ext cx="8572500" cy="1295400"/>
          </a:xfrm>
          <a:prstGeom prst="rect">
            <a:avLst/>
          </a:prstGeom>
          <a:solidFill>
            <a:srgbClr val="FBD443"/>
          </a:solidFill>
        </p:spPr>
        <p:txBody>
          <a:bodyPr vert="horz" wrap="square" lIns="0" tIns="381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0"/>
              </a:spcBef>
            </a:pPr>
            <a:endParaRPr sz="4000">
              <a:latin typeface="Times New Roman"/>
              <a:cs typeface="Times New Roman"/>
            </a:endParaRPr>
          </a:p>
          <a:p>
            <a:pPr marL="858519">
              <a:lnSpc>
                <a:spcPct val="100000"/>
              </a:lnSpc>
              <a:spcBef>
                <a:spcPts val="5"/>
              </a:spcBef>
            </a:pPr>
            <a:r>
              <a:rPr sz="4000" dirty="0"/>
              <a:t>Tenant</a:t>
            </a:r>
            <a:r>
              <a:rPr sz="4000" spc="-45" dirty="0"/>
              <a:t> </a:t>
            </a:r>
            <a:r>
              <a:rPr sz="4000" dirty="0"/>
              <a:t>Damage</a:t>
            </a:r>
            <a:r>
              <a:rPr sz="4000" spc="-45" dirty="0"/>
              <a:t> </a:t>
            </a:r>
            <a:r>
              <a:rPr sz="4000" dirty="0"/>
              <a:t>Claim</a:t>
            </a:r>
            <a:r>
              <a:rPr sz="4000" spc="-45" dirty="0"/>
              <a:t> </a:t>
            </a:r>
            <a:r>
              <a:rPr sz="4000" spc="-10" dirty="0"/>
              <a:t>Reviews</a:t>
            </a:r>
            <a:endParaRPr sz="4000"/>
          </a:p>
        </p:txBody>
      </p:sp>
      <p:sp>
        <p:nvSpPr>
          <p:cNvPr id="4" name="object 4"/>
          <p:cNvSpPr txBox="1"/>
          <p:nvPr/>
        </p:nvSpPr>
        <p:spPr>
          <a:xfrm>
            <a:off x="841502" y="1771904"/>
            <a:ext cx="7682865" cy="49999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3200" dirty="0">
                <a:latin typeface="Times New Roman"/>
                <a:cs typeface="Times New Roman"/>
              </a:rPr>
              <a:t>When</a:t>
            </a:r>
            <a:r>
              <a:rPr sz="3200" spc="-9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Reviewing</a:t>
            </a:r>
            <a:r>
              <a:rPr sz="3200" spc="-9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Unpaid</a:t>
            </a:r>
            <a:r>
              <a:rPr sz="3200" spc="-9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Rent</a:t>
            </a:r>
            <a:r>
              <a:rPr sz="3200" spc="-9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Special</a:t>
            </a:r>
            <a:r>
              <a:rPr sz="3200" spc="-90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Claims, </a:t>
            </a:r>
            <a:r>
              <a:rPr sz="3200" dirty="0">
                <a:latin typeface="Times New Roman"/>
                <a:cs typeface="Times New Roman"/>
              </a:rPr>
              <a:t>the</a:t>
            </a:r>
            <a:r>
              <a:rPr sz="3200" spc="-5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most</a:t>
            </a:r>
            <a:r>
              <a:rPr sz="3200" spc="-5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common</a:t>
            </a:r>
            <a:r>
              <a:rPr sz="3200" spc="-5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issues</a:t>
            </a:r>
            <a:r>
              <a:rPr sz="3200" spc="-3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we</a:t>
            </a:r>
            <a:r>
              <a:rPr sz="3200" spc="-5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find</a:t>
            </a:r>
            <a:r>
              <a:rPr sz="3200" spc="-55" dirty="0">
                <a:latin typeface="Times New Roman"/>
                <a:cs typeface="Times New Roman"/>
              </a:rPr>
              <a:t> </a:t>
            </a:r>
            <a:r>
              <a:rPr sz="3200" spc="-20" dirty="0">
                <a:latin typeface="Times New Roman"/>
                <a:cs typeface="Times New Roman"/>
              </a:rPr>
              <a:t>are:</a:t>
            </a:r>
            <a:endParaRPr sz="3200">
              <a:latin typeface="Times New Roman"/>
              <a:cs typeface="Times New Roman"/>
            </a:endParaRPr>
          </a:p>
          <a:p>
            <a:pPr marL="926465" indent="-513715">
              <a:lnSpc>
                <a:spcPct val="100000"/>
              </a:lnSpc>
              <a:spcBef>
                <a:spcPts val="770"/>
              </a:spcBef>
              <a:buAutoNum type="arabicPeriod"/>
              <a:tabLst>
                <a:tab pos="926465" algn="l"/>
              </a:tabLst>
            </a:pPr>
            <a:r>
              <a:rPr sz="3200" spc="-10" dirty="0">
                <a:latin typeface="Times New Roman"/>
                <a:cs typeface="Times New Roman"/>
              </a:rPr>
              <a:t>Timeliness</a:t>
            </a:r>
            <a:endParaRPr sz="3200">
              <a:latin typeface="Times New Roman"/>
              <a:cs typeface="Times New Roman"/>
            </a:endParaRPr>
          </a:p>
          <a:p>
            <a:pPr marL="926465" indent="-513715">
              <a:lnSpc>
                <a:spcPct val="100000"/>
              </a:lnSpc>
              <a:spcBef>
                <a:spcPts val="770"/>
              </a:spcBef>
              <a:buAutoNum type="arabicPeriod"/>
              <a:tabLst>
                <a:tab pos="926465" algn="l"/>
              </a:tabLst>
            </a:pPr>
            <a:r>
              <a:rPr sz="3200" spc="-10" dirty="0">
                <a:latin typeface="Times New Roman"/>
                <a:cs typeface="Times New Roman"/>
              </a:rPr>
              <a:t>Completeness</a:t>
            </a:r>
            <a:endParaRPr sz="3200">
              <a:latin typeface="Times New Roman"/>
              <a:cs typeface="Times New Roman"/>
            </a:endParaRPr>
          </a:p>
          <a:p>
            <a:pPr marL="926465" indent="-513715">
              <a:lnSpc>
                <a:spcPct val="100000"/>
              </a:lnSpc>
              <a:spcBef>
                <a:spcPts val="765"/>
              </a:spcBef>
              <a:buAutoNum type="arabicPeriod"/>
              <a:tabLst>
                <a:tab pos="926465" algn="l"/>
              </a:tabLst>
            </a:pPr>
            <a:r>
              <a:rPr sz="3200" dirty="0">
                <a:latin typeface="Times New Roman"/>
                <a:cs typeface="Times New Roman"/>
              </a:rPr>
              <a:t>Security</a:t>
            </a:r>
            <a:r>
              <a:rPr sz="3200" spc="-9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Deposit</a:t>
            </a:r>
            <a:r>
              <a:rPr sz="3200" spc="-9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collection</a:t>
            </a:r>
            <a:r>
              <a:rPr sz="3200" spc="-9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and</a:t>
            </a:r>
            <a:r>
              <a:rPr sz="3200" spc="-95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retention</a:t>
            </a:r>
            <a:endParaRPr sz="3200">
              <a:latin typeface="Times New Roman"/>
              <a:cs typeface="Times New Roman"/>
            </a:endParaRPr>
          </a:p>
          <a:p>
            <a:pPr marL="926465" indent="-513715">
              <a:lnSpc>
                <a:spcPct val="100000"/>
              </a:lnSpc>
              <a:spcBef>
                <a:spcPts val="770"/>
              </a:spcBef>
              <a:buAutoNum type="arabicPeriod"/>
              <a:tabLst>
                <a:tab pos="926465" algn="l"/>
              </a:tabLst>
            </a:pPr>
            <a:r>
              <a:rPr sz="3200" dirty="0">
                <a:latin typeface="Times New Roman"/>
                <a:cs typeface="Times New Roman"/>
              </a:rPr>
              <a:t>Waiting</a:t>
            </a:r>
            <a:r>
              <a:rPr sz="3200" spc="-5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List</a:t>
            </a:r>
            <a:r>
              <a:rPr sz="3200" spc="-45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documentation</a:t>
            </a:r>
            <a:endParaRPr sz="3200">
              <a:latin typeface="Times New Roman"/>
              <a:cs typeface="Times New Roman"/>
            </a:endParaRPr>
          </a:p>
          <a:p>
            <a:pPr marL="926465" indent="-513715">
              <a:lnSpc>
                <a:spcPct val="100000"/>
              </a:lnSpc>
              <a:spcBef>
                <a:spcPts val="765"/>
              </a:spcBef>
              <a:buAutoNum type="arabicPeriod"/>
              <a:tabLst>
                <a:tab pos="926465" algn="l"/>
              </a:tabLst>
            </a:pPr>
            <a:r>
              <a:rPr sz="3200" dirty="0">
                <a:latin typeface="Times New Roman"/>
                <a:cs typeface="Times New Roman"/>
              </a:rPr>
              <a:t>Proration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for</a:t>
            </a:r>
            <a:r>
              <a:rPr sz="3200" spc="-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Life</a:t>
            </a:r>
            <a:r>
              <a:rPr sz="3200" spc="-5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Expectancy</a:t>
            </a:r>
            <a:endParaRPr sz="3200">
              <a:latin typeface="Times New Roman"/>
              <a:cs typeface="Times New Roman"/>
            </a:endParaRPr>
          </a:p>
          <a:p>
            <a:pPr marL="926465" marR="309245" indent="-514350">
              <a:lnSpc>
                <a:spcPct val="100000"/>
              </a:lnSpc>
              <a:spcBef>
                <a:spcPts val="770"/>
              </a:spcBef>
              <a:buAutoNum type="arabicPeriod"/>
              <a:tabLst>
                <a:tab pos="926465" algn="l"/>
              </a:tabLst>
            </a:pPr>
            <a:r>
              <a:rPr sz="3200" dirty="0">
                <a:latin typeface="Times New Roman"/>
                <a:cs typeface="Times New Roman"/>
              </a:rPr>
              <a:t>Damage</a:t>
            </a:r>
            <a:r>
              <a:rPr sz="3200" spc="-6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is</a:t>
            </a:r>
            <a:r>
              <a:rPr sz="3200" spc="-6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not</a:t>
            </a:r>
            <a:r>
              <a:rPr sz="3200" spc="-6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above</a:t>
            </a:r>
            <a:r>
              <a:rPr sz="3200" spc="-6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Normal</a:t>
            </a:r>
            <a:r>
              <a:rPr sz="3200" spc="-6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Wear</a:t>
            </a:r>
            <a:r>
              <a:rPr sz="3200" spc="-65" dirty="0">
                <a:latin typeface="Times New Roman"/>
                <a:cs typeface="Times New Roman"/>
              </a:rPr>
              <a:t> </a:t>
            </a:r>
            <a:r>
              <a:rPr sz="3200" spc="-25" dirty="0">
                <a:latin typeface="Times New Roman"/>
                <a:cs typeface="Times New Roman"/>
              </a:rPr>
              <a:t>and </a:t>
            </a:r>
            <a:r>
              <a:rPr sz="3200" spc="-10" dirty="0">
                <a:latin typeface="Times New Roman"/>
                <a:cs typeface="Times New Roman"/>
              </a:rPr>
              <a:t>Tear.</a:t>
            </a:r>
            <a:endParaRPr sz="320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39228" y="6201155"/>
            <a:ext cx="1534667" cy="1114044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spc="-25" dirty="0"/>
              <a:t>29</a:t>
            </a:fld>
            <a:endParaRPr spc="-25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01724" y="1877567"/>
            <a:ext cx="5767705" cy="4218940"/>
            <a:chOff x="1601724" y="1877567"/>
            <a:chExt cx="5767705" cy="4218940"/>
          </a:xfrm>
        </p:grpSpPr>
        <p:sp>
          <p:nvSpPr>
            <p:cNvPr id="3" name="object 3"/>
            <p:cNvSpPr/>
            <p:nvPr/>
          </p:nvSpPr>
          <p:spPr>
            <a:xfrm>
              <a:off x="2077466" y="2077973"/>
              <a:ext cx="4702810" cy="3752215"/>
            </a:xfrm>
            <a:custGeom>
              <a:avLst/>
              <a:gdLst/>
              <a:ahLst/>
              <a:cxnLst/>
              <a:rect l="l" t="t" r="r" b="b"/>
              <a:pathLst>
                <a:path w="4702809" h="3752215">
                  <a:moveTo>
                    <a:pt x="4702810" y="0"/>
                  </a:moveTo>
                  <a:lnTo>
                    <a:pt x="312407" y="0"/>
                  </a:lnTo>
                  <a:lnTo>
                    <a:pt x="26657" y="0"/>
                  </a:lnTo>
                  <a:lnTo>
                    <a:pt x="26657" y="135636"/>
                  </a:lnTo>
                  <a:lnTo>
                    <a:pt x="0" y="135636"/>
                  </a:lnTo>
                  <a:lnTo>
                    <a:pt x="0" y="3752088"/>
                  </a:lnTo>
                  <a:lnTo>
                    <a:pt x="26657" y="3752088"/>
                  </a:lnTo>
                  <a:lnTo>
                    <a:pt x="312407" y="3752088"/>
                  </a:lnTo>
                  <a:lnTo>
                    <a:pt x="312407" y="244602"/>
                  </a:lnTo>
                  <a:lnTo>
                    <a:pt x="4702810" y="244602"/>
                  </a:lnTo>
                  <a:lnTo>
                    <a:pt x="4702810" y="0"/>
                  </a:lnTo>
                  <a:close/>
                </a:path>
              </a:pathLst>
            </a:custGeom>
            <a:solidFill>
              <a:srgbClr val="BFBF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895855" y="1877567"/>
              <a:ext cx="332740" cy="4218940"/>
            </a:xfrm>
            <a:custGeom>
              <a:avLst/>
              <a:gdLst/>
              <a:ahLst/>
              <a:cxnLst/>
              <a:rect l="l" t="t" r="r" b="b"/>
              <a:pathLst>
                <a:path w="332739" h="4218940">
                  <a:moveTo>
                    <a:pt x="332232" y="3926586"/>
                  </a:moveTo>
                  <a:lnTo>
                    <a:pt x="332232" y="270510"/>
                  </a:lnTo>
                  <a:lnTo>
                    <a:pt x="0" y="0"/>
                  </a:lnTo>
                  <a:lnTo>
                    <a:pt x="0" y="4218432"/>
                  </a:lnTo>
                  <a:lnTo>
                    <a:pt x="18821" y="4218432"/>
                  </a:lnTo>
                  <a:lnTo>
                    <a:pt x="332232" y="392658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933955" y="1925574"/>
              <a:ext cx="258445" cy="4114165"/>
            </a:xfrm>
            <a:custGeom>
              <a:avLst/>
              <a:gdLst/>
              <a:ahLst/>
              <a:cxnLst/>
              <a:rect l="l" t="t" r="r" b="b"/>
              <a:pathLst>
                <a:path w="258444" h="4114165">
                  <a:moveTo>
                    <a:pt x="258318" y="3873246"/>
                  </a:moveTo>
                  <a:lnTo>
                    <a:pt x="258318" y="214884"/>
                  </a:lnTo>
                  <a:lnTo>
                    <a:pt x="0" y="0"/>
                  </a:lnTo>
                  <a:lnTo>
                    <a:pt x="0" y="4114038"/>
                  </a:lnTo>
                  <a:lnTo>
                    <a:pt x="258318" y="3873246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933955" y="1925574"/>
              <a:ext cx="35560" cy="4114165"/>
            </a:xfrm>
            <a:custGeom>
              <a:avLst/>
              <a:gdLst/>
              <a:ahLst/>
              <a:cxnLst/>
              <a:rect l="l" t="t" r="r" b="b"/>
              <a:pathLst>
                <a:path w="35560" h="4114165">
                  <a:moveTo>
                    <a:pt x="35052" y="4081272"/>
                  </a:moveTo>
                  <a:lnTo>
                    <a:pt x="35052" y="32765"/>
                  </a:lnTo>
                  <a:lnTo>
                    <a:pt x="0" y="0"/>
                  </a:lnTo>
                  <a:lnTo>
                    <a:pt x="0" y="4114038"/>
                  </a:lnTo>
                  <a:lnTo>
                    <a:pt x="35052" y="4081272"/>
                  </a:lnTo>
                  <a:close/>
                </a:path>
              </a:pathLst>
            </a:custGeom>
            <a:solidFill>
              <a:srgbClr val="BFBF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127503" y="2087118"/>
              <a:ext cx="64769" cy="3773170"/>
            </a:xfrm>
            <a:custGeom>
              <a:avLst/>
              <a:gdLst/>
              <a:ahLst/>
              <a:cxnLst/>
              <a:rect l="l" t="t" r="r" b="b"/>
              <a:pathLst>
                <a:path w="64769" h="3773170">
                  <a:moveTo>
                    <a:pt x="64770" y="3711702"/>
                  </a:moveTo>
                  <a:lnTo>
                    <a:pt x="64770" y="53339"/>
                  </a:lnTo>
                  <a:lnTo>
                    <a:pt x="0" y="0"/>
                  </a:lnTo>
                  <a:lnTo>
                    <a:pt x="0" y="3772662"/>
                  </a:lnTo>
                  <a:lnTo>
                    <a:pt x="64770" y="3711702"/>
                  </a:lnTo>
                  <a:close/>
                </a:path>
              </a:pathLst>
            </a:custGeom>
            <a:solidFill>
              <a:srgbClr val="3F3F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704076" y="1877567"/>
              <a:ext cx="332740" cy="4218940"/>
            </a:xfrm>
            <a:custGeom>
              <a:avLst/>
              <a:gdLst/>
              <a:ahLst/>
              <a:cxnLst/>
              <a:rect l="l" t="t" r="r" b="b"/>
              <a:pathLst>
                <a:path w="332740" h="4218940">
                  <a:moveTo>
                    <a:pt x="332231" y="4218432"/>
                  </a:moveTo>
                  <a:lnTo>
                    <a:pt x="332231" y="0"/>
                  </a:lnTo>
                  <a:lnTo>
                    <a:pt x="0" y="270510"/>
                  </a:lnTo>
                  <a:lnTo>
                    <a:pt x="0" y="3926585"/>
                  </a:lnTo>
                  <a:lnTo>
                    <a:pt x="313410" y="4218432"/>
                  </a:lnTo>
                  <a:lnTo>
                    <a:pt x="332231" y="421843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739890" y="1925574"/>
              <a:ext cx="258445" cy="4114165"/>
            </a:xfrm>
            <a:custGeom>
              <a:avLst/>
              <a:gdLst/>
              <a:ahLst/>
              <a:cxnLst/>
              <a:rect l="l" t="t" r="r" b="b"/>
              <a:pathLst>
                <a:path w="258445" h="4114165">
                  <a:moveTo>
                    <a:pt x="258318" y="4114038"/>
                  </a:moveTo>
                  <a:lnTo>
                    <a:pt x="258318" y="0"/>
                  </a:lnTo>
                  <a:lnTo>
                    <a:pt x="0" y="214884"/>
                  </a:lnTo>
                  <a:lnTo>
                    <a:pt x="0" y="3873246"/>
                  </a:lnTo>
                  <a:lnTo>
                    <a:pt x="258318" y="4114038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949440" y="1925574"/>
              <a:ext cx="48895" cy="4114165"/>
            </a:xfrm>
            <a:custGeom>
              <a:avLst/>
              <a:gdLst/>
              <a:ahLst/>
              <a:cxnLst/>
              <a:rect l="l" t="t" r="r" b="b"/>
              <a:pathLst>
                <a:path w="48895" h="4114165">
                  <a:moveTo>
                    <a:pt x="48768" y="4114038"/>
                  </a:moveTo>
                  <a:lnTo>
                    <a:pt x="48768" y="0"/>
                  </a:lnTo>
                  <a:lnTo>
                    <a:pt x="0" y="41148"/>
                  </a:lnTo>
                  <a:lnTo>
                    <a:pt x="0" y="4068317"/>
                  </a:lnTo>
                  <a:lnTo>
                    <a:pt x="48768" y="4114038"/>
                  </a:lnTo>
                  <a:close/>
                </a:path>
              </a:pathLst>
            </a:custGeom>
            <a:solidFill>
              <a:srgbClr val="BFBF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739890" y="2087118"/>
              <a:ext cx="64769" cy="3773170"/>
            </a:xfrm>
            <a:custGeom>
              <a:avLst/>
              <a:gdLst/>
              <a:ahLst/>
              <a:cxnLst/>
              <a:rect l="l" t="t" r="r" b="b"/>
              <a:pathLst>
                <a:path w="64770" h="3773170">
                  <a:moveTo>
                    <a:pt x="64769" y="3772662"/>
                  </a:moveTo>
                  <a:lnTo>
                    <a:pt x="64769" y="0"/>
                  </a:lnTo>
                  <a:lnTo>
                    <a:pt x="0" y="53339"/>
                  </a:lnTo>
                  <a:lnTo>
                    <a:pt x="0" y="3711702"/>
                  </a:lnTo>
                  <a:lnTo>
                    <a:pt x="64769" y="3772662"/>
                  </a:lnTo>
                  <a:close/>
                </a:path>
              </a:pathLst>
            </a:custGeom>
            <a:solidFill>
              <a:srgbClr val="3F3F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895855" y="1877568"/>
              <a:ext cx="5139690" cy="331470"/>
            </a:xfrm>
            <a:custGeom>
              <a:avLst/>
              <a:gdLst/>
              <a:ahLst/>
              <a:cxnLst/>
              <a:rect l="l" t="t" r="r" b="b"/>
              <a:pathLst>
                <a:path w="5139690" h="331469">
                  <a:moveTo>
                    <a:pt x="5139690" y="0"/>
                  </a:moveTo>
                  <a:lnTo>
                    <a:pt x="0" y="0"/>
                  </a:lnTo>
                  <a:lnTo>
                    <a:pt x="310134" y="331470"/>
                  </a:lnTo>
                  <a:lnTo>
                    <a:pt x="4839462" y="331470"/>
                  </a:lnTo>
                  <a:lnTo>
                    <a:pt x="513969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966721" y="1914906"/>
              <a:ext cx="5002530" cy="258445"/>
            </a:xfrm>
            <a:custGeom>
              <a:avLst/>
              <a:gdLst/>
              <a:ahLst/>
              <a:cxnLst/>
              <a:rect l="l" t="t" r="r" b="b"/>
              <a:pathLst>
                <a:path w="5002530" h="258444">
                  <a:moveTo>
                    <a:pt x="5002530" y="0"/>
                  </a:moveTo>
                  <a:lnTo>
                    <a:pt x="0" y="0"/>
                  </a:lnTo>
                  <a:lnTo>
                    <a:pt x="230886" y="258318"/>
                  </a:lnTo>
                  <a:lnTo>
                    <a:pt x="4763262" y="258318"/>
                  </a:lnTo>
                  <a:lnTo>
                    <a:pt x="500253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139695" y="2109978"/>
              <a:ext cx="4650105" cy="63500"/>
            </a:xfrm>
            <a:custGeom>
              <a:avLst/>
              <a:gdLst/>
              <a:ahLst/>
              <a:cxnLst/>
              <a:rect l="l" t="t" r="r" b="b"/>
              <a:pathLst>
                <a:path w="4650105" h="63500">
                  <a:moveTo>
                    <a:pt x="4649724" y="0"/>
                  </a:moveTo>
                  <a:lnTo>
                    <a:pt x="0" y="0"/>
                  </a:lnTo>
                  <a:lnTo>
                    <a:pt x="57912" y="63246"/>
                  </a:lnTo>
                  <a:lnTo>
                    <a:pt x="4590288" y="63246"/>
                  </a:lnTo>
                  <a:lnTo>
                    <a:pt x="4649724" y="0"/>
                  </a:lnTo>
                  <a:close/>
                </a:path>
              </a:pathLst>
            </a:custGeom>
            <a:solidFill>
              <a:srgbClr val="3F3F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966721" y="1914906"/>
              <a:ext cx="5002530" cy="32384"/>
            </a:xfrm>
            <a:custGeom>
              <a:avLst/>
              <a:gdLst/>
              <a:ahLst/>
              <a:cxnLst/>
              <a:rect l="l" t="t" r="r" b="b"/>
              <a:pathLst>
                <a:path w="5002530" h="32385">
                  <a:moveTo>
                    <a:pt x="5002530" y="0"/>
                  </a:moveTo>
                  <a:lnTo>
                    <a:pt x="0" y="0"/>
                  </a:lnTo>
                  <a:lnTo>
                    <a:pt x="28194" y="32004"/>
                  </a:lnTo>
                  <a:lnTo>
                    <a:pt x="4972812" y="32003"/>
                  </a:lnTo>
                  <a:lnTo>
                    <a:pt x="5002530" y="0"/>
                  </a:lnTo>
                  <a:close/>
                </a:path>
              </a:pathLst>
            </a:custGeom>
            <a:solidFill>
              <a:srgbClr val="BFBF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601724" y="5790438"/>
              <a:ext cx="5767705" cy="306070"/>
            </a:xfrm>
            <a:custGeom>
              <a:avLst/>
              <a:gdLst/>
              <a:ahLst/>
              <a:cxnLst/>
              <a:rect l="l" t="t" r="r" b="b"/>
              <a:pathLst>
                <a:path w="5767705" h="306070">
                  <a:moveTo>
                    <a:pt x="5767578" y="305562"/>
                  </a:moveTo>
                  <a:lnTo>
                    <a:pt x="5767578" y="230907"/>
                  </a:lnTo>
                  <a:lnTo>
                    <a:pt x="5668518" y="0"/>
                  </a:lnTo>
                  <a:lnTo>
                    <a:pt x="75437" y="0"/>
                  </a:lnTo>
                  <a:lnTo>
                    <a:pt x="0" y="272796"/>
                  </a:lnTo>
                  <a:lnTo>
                    <a:pt x="0" y="305562"/>
                  </a:lnTo>
                  <a:lnTo>
                    <a:pt x="5767578" y="30556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655063" y="5827014"/>
              <a:ext cx="5695315" cy="258445"/>
            </a:xfrm>
            <a:custGeom>
              <a:avLst/>
              <a:gdLst/>
              <a:ahLst/>
              <a:cxnLst/>
              <a:rect l="l" t="t" r="r" b="b"/>
              <a:pathLst>
                <a:path w="5695315" h="258445">
                  <a:moveTo>
                    <a:pt x="5695188" y="225552"/>
                  </a:moveTo>
                  <a:lnTo>
                    <a:pt x="5593842" y="0"/>
                  </a:lnTo>
                  <a:lnTo>
                    <a:pt x="57149" y="0"/>
                  </a:lnTo>
                  <a:lnTo>
                    <a:pt x="0" y="227076"/>
                  </a:lnTo>
                  <a:lnTo>
                    <a:pt x="1524" y="258318"/>
                  </a:lnTo>
                  <a:lnTo>
                    <a:pt x="5690616" y="258318"/>
                  </a:lnTo>
                  <a:lnTo>
                    <a:pt x="5695188" y="225552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696973" y="5827014"/>
              <a:ext cx="5581015" cy="64135"/>
            </a:xfrm>
            <a:custGeom>
              <a:avLst/>
              <a:gdLst/>
              <a:ahLst/>
              <a:cxnLst/>
              <a:rect l="l" t="t" r="r" b="b"/>
              <a:pathLst>
                <a:path w="5581015" h="64135">
                  <a:moveTo>
                    <a:pt x="5580888" y="64008"/>
                  </a:moveTo>
                  <a:lnTo>
                    <a:pt x="5553456" y="0"/>
                  </a:lnTo>
                  <a:lnTo>
                    <a:pt x="16763" y="0"/>
                  </a:lnTo>
                  <a:lnTo>
                    <a:pt x="0" y="64008"/>
                  </a:lnTo>
                  <a:lnTo>
                    <a:pt x="5580888" y="64008"/>
                  </a:lnTo>
                  <a:close/>
                </a:path>
              </a:pathLst>
            </a:custGeom>
            <a:solidFill>
              <a:srgbClr val="BFBF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655063" y="6054090"/>
              <a:ext cx="5697220" cy="31750"/>
            </a:xfrm>
            <a:custGeom>
              <a:avLst/>
              <a:gdLst/>
              <a:ahLst/>
              <a:cxnLst/>
              <a:rect l="l" t="t" r="r" b="b"/>
              <a:pathLst>
                <a:path w="5697220" h="31750">
                  <a:moveTo>
                    <a:pt x="5696712" y="31242"/>
                  </a:moveTo>
                  <a:lnTo>
                    <a:pt x="5695188" y="0"/>
                  </a:lnTo>
                  <a:lnTo>
                    <a:pt x="0" y="0"/>
                  </a:lnTo>
                  <a:lnTo>
                    <a:pt x="1524" y="31242"/>
                  </a:lnTo>
                  <a:lnTo>
                    <a:pt x="5696712" y="31242"/>
                  </a:lnTo>
                  <a:close/>
                </a:path>
              </a:pathLst>
            </a:custGeom>
            <a:solidFill>
              <a:srgbClr val="3F3F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083558" y="5641847"/>
              <a:ext cx="1083310" cy="163830"/>
            </a:xfrm>
            <a:custGeom>
              <a:avLst/>
              <a:gdLst/>
              <a:ahLst/>
              <a:cxnLst/>
              <a:rect l="l" t="t" r="r" b="b"/>
              <a:pathLst>
                <a:path w="1083310" h="163829">
                  <a:moveTo>
                    <a:pt x="1082802" y="0"/>
                  </a:moveTo>
                  <a:lnTo>
                    <a:pt x="610362" y="0"/>
                  </a:lnTo>
                  <a:lnTo>
                    <a:pt x="610362" y="43434"/>
                  </a:lnTo>
                  <a:lnTo>
                    <a:pt x="166878" y="43434"/>
                  </a:lnTo>
                  <a:lnTo>
                    <a:pt x="20574" y="76212"/>
                  </a:lnTo>
                  <a:lnTo>
                    <a:pt x="0" y="101358"/>
                  </a:lnTo>
                  <a:lnTo>
                    <a:pt x="166878" y="148602"/>
                  </a:lnTo>
                  <a:lnTo>
                    <a:pt x="610362" y="148590"/>
                  </a:lnTo>
                  <a:lnTo>
                    <a:pt x="610362" y="163830"/>
                  </a:lnTo>
                  <a:lnTo>
                    <a:pt x="1082802" y="163830"/>
                  </a:lnTo>
                  <a:lnTo>
                    <a:pt x="108280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121658" y="5662421"/>
              <a:ext cx="1022985" cy="108585"/>
            </a:xfrm>
            <a:custGeom>
              <a:avLst/>
              <a:gdLst/>
              <a:ahLst/>
              <a:cxnLst/>
              <a:rect l="l" t="t" r="r" b="b"/>
              <a:pathLst>
                <a:path w="1022985" h="108585">
                  <a:moveTo>
                    <a:pt x="114300" y="43434"/>
                  </a:moveTo>
                  <a:lnTo>
                    <a:pt x="0" y="67056"/>
                  </a:lnTo>
                  <a:lnTo>
                    <a:pt x="94488" y="60960"/>
                  </a:lnTo>
                  <a:lnTo>
                    <a:pt x="113538" y="95250"/>
                  </a:lnTo>
                  <a:lnTo>
                    <a:pt x="114300" y="43434"/>
                  </a:lnTo>
                  <a:close/>
                </a:path>
                <a:path w="1022985" h="108585">
                  <a:moveTo>
                    <a:pt x="564642" y="43434"/>
                  </a:moveTo>
                  <a:lnTo>
                    <a:pt x="140208" y="43434"/>
                  </a:lnTo>
                  <a:lnTo>
                    <a:pt x="140208" y="60960"/>
                  </a:lnTo>
                  <a:lnTo>
                    <a:pt x="564642" y="60960"/>
                  </a:lnTo>
                  <a:lnTo>
                    <a:pt x="564642" y="43434"/>
                  </a:lnTo>
                  <a:close/>
                </a:path>
                <a:path w="1022985" h="108585">
                  <a:moveTo>
                    <a:pt x="1022604" y="0"/>
                  </a:moveTo>
                  <a:lnTo>
                    <a:pt x="601218" y="0"/>
                  </a:lnTo>
                  <a:lnTo>
                    <a:pt x="601218" y="3810"/>
                  </a:lnTo>
                  <a:lnTo>
                    <a:pt x="601218" y="41148"/>
                  </a:lnTo>
                  <a:lnTo>
                    <a:pt x="601218" y="108216"/>
                  </a:lnTo>
                  <a:lnTo>
                    <a:pt x="617220" y="108216"/>
                  </a:lnTo>
                  <a:lnTo>
                    <a:pt x="617220" y="82308"/>
                  </a:lnTo>
                  <a:lnTo>
                    <a:pt x="1018032" y="82308"/>
                  </a:lnTo>
                  <a:lnTo>
                    <a:pt x="1018032" y="73914"/>
                  </a:lnTo>
                  <a:lnTo>
                    <a:pt x="617220" y="73914"/>
                  </a:lnTo>
                  <a:lnTo>
                    <a:pt x="617220" y="41148"/>
                  </a:lnTo>
                  <a:lnTo>
                    <a:pt x="1022604" y="41148"/>
                  </a:lnTo>
                  <a:lnTo>
                    <a:pt x="1022604" y="0"/>
                  </a:lnTo>
                  <a:close/>
                </a:path>
              </a:pathLst>
            </a:custGeom>
            <a:solidFill>
              <a:srgbClr val="007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537460" y="5529071"/>
              <a:ext cx="1146175" cy="261620"/>
            </a:xfrm>
            <a:custGeom>
              <a:avLst/>
              <a:gdLst/>
              <a:ahLst/>
              <a:cxnLst/>
              <a:rect l="l" t="t" r="r" b="b"/>
              <a:pathLst>
                <a:path w="1146175" h="261620">
                  <a:moveTo>
                    <a:pt x="1146048" y="0"/>
                  </a:moveTo>
                  <a:lnTo>
                    <a:pt x="0" y="0"/>
                  </a:lnTo>
                  <a:lnTo>
                    <a:pt x="0" y="156210"/>
                  </a:lnTo>
                  <a:lnTo>
                    <a:pt x="65532" y="156210"/>
                  </a:lnTo>
                  <a:lnTo>
                    <a:pt x="65532" y="261366"/>
                  </a:lnTo>
                  <a:lnTo>
                    <a:pt x="1093470" y="261366"/>
                  </a:lnTo>
                  <a:lnTo>
                    <a:pt x="1093470" y="156210"/>
                  </a:lnTo>
                  <a:lnTo>
                    <a:pt x="1146048" y="156210"/>
                  </a:lnTo>
                  <a:lnTo>
                    <a:pt x="114604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552700" y="5546597"/>
              <a:ext cx="1121410" cy="121920"/>
            </a:xfrm>
            <a:custGeom>
              <a:avLst/>
              <a:gdLst/>
              <a:ahLst/>
              <a:cxnLst/>
              <a:rect l="l" t="t" r="r" b="b"/>
              <a:pathLst>
                <a:path w="1121410" h="121920">
                  <a:moveTo>
                    <a:pt x="1120901" y="121920"/>
                  </a:moveTo>
                  <a:lnTo>
                    <a:pt x="1120901" y="0"/>
                  </a:lnTo>
                  <a:lnTo>
                    <a:pt x="0" y="0"/>
                  </a:lnTo>
                  <a:lnTo>
                    <a:pt x="0" y="121920"/>
                  </a:lnTo>
                  <a:lnTo>
                    <a:pt x="1120901" y="121920"/>
                  </a:lnTo>
                  <a:close/>
                </a:path>
              </a:pathLst>
            </a:custGeom>
            <a:solidFill>
              <a:srgbClr val="9E3F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552700" y="5546597"/>
              <a:ext cx="1118870" cy="32384"/>
            </a:xfrm>
            <a:custGeom>
              <a:avLst/>
              <a:gdLst/>
              <a:ahLst/>
              <a:cxnLst/>
              <a:rect l="l" t="t" r="r" b="b"/>
              <a:pathLst>
                <a:path w="1118870" h="32385">
                  <a:moveTo>
                    <a:pt x="1118615" y="32003"/>
                  </a:moveTo>
                  <a:lnTo>
                    <a:pt x="1118615" y="0"/>
                  </a:lnTo>
                  <a:lnTo>
                    <a:pt x="0" y="0"/>
                  </a:lnTo>
                  <a:lnTo>
                    <a:pt x="0" y="32003"/>
                  </a:lnTo>
                  <a:lnTo>
                    <a:pt x="1118615" y="32003"/>
                  </a:lnTo>
                  <a:close/>
                </a:path>
              </a:pathLst>
            </a:custGeom>
            <a:solidFill>
              <a:srgbClr val="BF7F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623566" y="5733288"/>
              <a:ext cx="986155" cy="52705"/>
            </a:xfrm>
            <a:custGeom>
              <a:avLst/>
              <a:gdLst/>
              <a:ahLst/>
              <a:cxnLst/>
              <a:rect l="l" t="t" r="r" b="b"/>
              <a:pathLst>
                <a:path w="986154" h="52704">
                  <a:moveTo>
                    <a:pt x="986027" y="52577"/>
                  </a:moveTo>
                  <a:lnTo>
                    <a:pt x="986027" y="0"/>
                  </a:lnTo>
                  <a:lnTo>
                    <a:pt x="0" y="0"/>
                  </a:lnTo>
                  <a:lnTo>
                    <a:pt x="0" y="52577"/>
                  </a:lnTo>
                  <a:lnTo>
                    <a:pt x="986027" y="52577"/>
                  </a:lnTo>
                  <a:close/>
                </a:path>
              </a:pathLst>
            </a:custGeom>
            <a:solidFill>
              <a:srgbClr val="2323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2925572" y="2462275"/>
            <a:ext cx="2804795" cy="2501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00"/>
              </a:spcBef>
              <a:buFont typeface="Wingdings"/>
              <a:buChar char=""/>
              <a:tabLst>
                <a:tab pos="469900" algn="l"/>
              </a:tabLst>
            </a:pPr>
            <a:r>
              <a:rPr sz="2800" dirty="0">
                <a:latin typeface="Poor Richard"/>
                <a:cs typeface="Poor Richard"/>
              </a:rPr>
              <a:t>Regular</a:t>
            </a:r>
            <a:r>
              <a:rPr sz="2800" spc="-20" dirty="0">
                <a:latin typeface="Poor Richard"/>
                <a:cs typeface="Poor Richard"/>
              </a:rPr>
              <a:t> </a:t>
            </a:r>
            <a:r>
              <a:rPr sz="2800" spc="-10" dirty="0">
                <a:latin typeface="Poor Richard"/>
                <a:cs typeface="Poor Richard"/>
              </a:rPr>
              <a:t>Vacancy</a:t>
            </a:r>
            <a:endParaRPr sz="2800" dirty="0">
              <a:latin typeface="Poor Richard"/>
              <a:cs typeface="Poor Richard"/>
            </a:endParaRPr>
          </a:p>
          <a:p>
            <a:pPr>
              <a:lnSpc>
                <a:spcPct val="100000"/>
              </a:lnSpc>
              <a:spcBef>
                <a:spcPts val="1550"/>
              </a:spcBef>
              <a:buFont typeface="Wingdings"/>
              <a:buChar char=""/>
            </a:pPr>
            <a:endParaRPr sz="2800" dirty="0">
              <a:latin typeface="Poor Richard"/>
              <a:cs typeface="Poor Richard"/>
            </a:endParaRPr>
          </a:p>
          <a:p>
            <a:pPr marL="469900" indent="-457200">
              <a:lnSpc>
                <a:spcPct val="100000"/>
              </a:lnSpc>
              <a:buFont typeface="Wingdings"/>
              <a:buChar char=""/>
              <a:tabLst>
                <a:tab pos="469900" algn="l"/>
              </a:tabLst>
            </a:pPr>
            <a:r>
              <a:rPr sz="2800" dirty="0">
                <a:latin typeface="Poor Richard"/>
                <a:cs typeface="Poor Richard"/>
              </a:rPr>
              <a:t>Unpaid</a:t>
            </a:r>
            <a:r>
              <a:rPr sz="2800" spc="-50" dirty="0">
                <a:latin typeface="Poor Richard"/>
                <a:cs typeface="Poor Richard"/>
              </a:rPr>
              <a:t> </a:t>
            </a:r>
            <a:r>
              <a:rPr sz="2800" spc="-20" dirty="0">
                <a:latin typeface="Poor Richard"/>
                <a:cs typeface="Poor Richard"/>
              </a:rPr>
              <a:t>Rent</a:t>
            </a:r>
            <a:endParaRPr sz="2800" dirty="0">
              <a:latin typeface="Poor Richard"/>
              <a:cs typeface="Poor Richard"/>
            </a:endParaRPr>
          </a:p>
          <a:p>
            <a:pPr>
              <a:lnSpc>
                <a:spcPct val="100000"/>
              </a:lnSpc>
              <a:spcBef>
                <a:spcPts val="1550"/>
              </a:spcBef>
              <a:buFont typeface="Wingdings"/>
              <a:buChar char=""/>
            </a:pPr>
            <a:endParaRPr sz="2800" dirty="0">
              <a:latin typeface="Poor Richard"/>
              <a:cs typeface="Poor Richard"/>
            </a:endParaRPr>
          </a:p>
          <a:p>
            <a:pPr marL="469900" indent="-457200">
              <a:lnSpc>
                <a:spcPct val="100000"/>
              </a:lnSpc>
              <a:spcBef>
                <a:spcPts val="5"/>
              </a:spcBef>
              <a:buFont typeface="Wingdings"/>
              <a:buChar char=""/>
              <a:tabLst>
                <a:tab pos="469900" algn="l"/>
              </a:tabLst>
            </a:pPr>
            <a:r>
              <a:rPr sz="2800" dirty="0">
                <a:latin typeface="Poor Richard"/>
                <a:cs typeface="Poor Richard"/>
              </a:rPr>
              <a:t>Tenant</a:t>
            </a:r>
            <a:r>
              <a:rPr sz="2800" spc="-75" dirty="0">
                <a:latin typeface="Poor Richard"/>
                <a:cs typeface="Poor Richard"/>
              </a:rPr>
              <a:t> </a:t>
            </a:r>
            <a:r>
              <a:rPr sz="2800" spc="-10" dirty="0">
                <a:latin typeface="Poor Richard"/>
                <a:cs typeface="Poor Richard"/>
              </a:rPr>
              <a:t>Damage</a:t>
            </a:r>
            <a:endParaRPr sz="2800" dirty="0">
              <a:latin typeface="Poor Richard"/>
              <a:cs typeface="Poor Richard"/>
            </a:endParaRPr>
          </a:p>
        </p:txBody>
      </p:sp>
      <p:pic>
        <p:nvPicPr>
          <p:cNvPr id="27" name="object 2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39228" y="6092952"/>
            <a:ext cx="1501139" cy="1222247"/>
          </a:xfrm>
          <a:prstGeom prst="rect">
            <a:avLst/>
          </a:prstGeom>
        </p:spPr>
      </p:pic>
      <p:sp>
        <p:nvSpPr>
          <p:cNvPr id="28" name="object 28"/>
          <p:cNvSpPr txBox="1">
            <a:spLocks noGrp="1"/>
          </p:cNvSpPr>
          <p:nvPr>
            <p:ph type="title"/>
          </p:nvPr>
        </p:nvSpPr>
        <p:spPr>
          <a:xfrm>
            <a:off x="495300" y="457200"/>
            <a:ext cx="8572500" cy="1263015"/>
          </a:xfrm>
          <a:prstGeom prst="rect">
            <a:avLst/>
          </a:prstGeom>
          <a:solidFill>
            <a:srgbClr val="FBD443"/>
          </a:solidFill>
        </p:spPr>
        <p:txBody>
          <a:bodyPr vert="horz" wrap="square" lIns="0" tIns="577215" rIns="0" bIns="0" rtlCol="0">
            <a:spAutoFit/>
          </a:bodyPr>
          <a:lstStyle/>
          <a:p>
            <a:pPr marR="31750" algn="ctr">
              <a:lnSpc>
                <a:spcPct val="100000"/>
              </a:lnSpc>
              <a:spcBef>
                <a:spcPts val="4545"/>
              </a:spcBef>
            </a:pPr>
            <a:r>
              <a:rPr sz="4000" spc="-45" dirty="0"/>
              <a:t>Topics</a:t>
            </a:r>
            <a:r>
              <a:rPr sz="4000" spc="-200" dirty="0"/>
              <a:t> </a:t>
            </a:r>
            <a:r>
              <a:rPr sz="4000" spc="-10" dirty="0"/>
              <a:t>Covered</a:t>
            </a:r>
            <a:endParaRPr sz="4000"/>
          </a:p>
        </p:txBody>
      </p:sp>
      <p:sp>
        <p:nvSpPr>
          <p:cNvPr id="30" name="object 30"/>
          <p:cNvSpPr txBox="1"/>
          <p:nvPr/>
        </p:nvSpPr>
        <p:spPr>
          <a:xfrm>
            <a:off x="776731" y="7082144"/>
            <a:ext cx="96520" cy="167640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000" spc="-50" dirty="0">
                <a:latin typeface="Arial"/>
                <a:cs typeface="Arial"/>
              </a:rPr>
              <a:t>3</a:t>
            </a:r>
            <a:endParaRPr sz="10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9150921" y="871219"/>
            <a:ext cx="279400" cy="5023485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000"/>
              </a:lnSpc>
            </a:pPr>
            <a:r>
              <a:rPr sz="2000" b="1" cap="small" dirty="0">
                <a:solidFill>
                  <a:srgbClr val="FFFFFF"/>
                </a:solidFill>
                <a:latin typeface="Calibri"/>
                <a:cs typeface="Calibri"/>
              </a:rPr>
              <a:t>North</a:t>
            </a:r>
            <a:r>
              <a:rPr sz="2000" b="1" cap="small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cap="small" dirty="0">
                <a:solidFill>
                  <a:srgbClr val="FFFFFF"/>
                </a:solidFill>
                <a:latin typeface="Calibri"/>
                <a:cs typeface="Calibri"/>
              </a:rPr>
              <a:t>Tampa</a:t>
            </a:r>
            <a:r>
              <a:rPr sz="2000" b="1" cap="small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cap="small" dirty="0">
                <a:solidFill>
                  <a:srgbClr val="FFFFFF"/>
                </a:solidFill>
                <a:latin typeface="Calibri"/>
                <a:cs typeface="Calibri"/>
              </a:rPr>
              <a:t>Housing</a:t>
            </a:r>
            <a:r>
              <a:rPr sz="2000" b="1" cap="small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cap="small" dirty="0">
                <a:solidFill>
                  <a:srgbClr val="FFFFFF"/>
                </a:solidFill>
                <a:latin typeface="Calibri"/>
                <a:cs typeface="Calibri"/>
              </a:rPr>
              <a:t>Development</a:t>
            </a:r>
            <a:r>
              <a:rPr sz="2000" b="1" cap="small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cap="small" spc="-25" dirty="0">
                <a:solidFill>
                  <a:srgbClr val="FFFFFF"/>
                </a:solidFill>
                <a:latin typeface="Calibri"/>
                <a:cs typeface="Calibri"/>
              </a:rPr>
              <a:t>Corporation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39228" y="6201155"/>
            <a:ext cx="1534667" cy="111404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9158922" y="1069339"/>
            <a:ext cx="305435" cy="540766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190"/>
              </a:lnSpc>
            </a:pPr>
            <a:r>
              <a:rPr sz="2200" cap="small" dirty="0">
                <a:solidFill>
                  <a:srgbClr val="FFFFFF"/>
                </a:solidFill>
                <a:latin typeface="Calibri"/>
                <a:cs typeface="Calibri"/>
              </a:rPr>
              <a:t>North</a:t>
            </a:r>
            <a:r>
              <a:rPr sz="2200" cap="small" spc="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cap="small" dirty="0">
                <a:solidFill>
                  <a:srgbClr val="FFFFFF"/>
                </a:solidFill>
                <a:latin typeface="Calibri"/>
                <a:cs typeface="Calibri"/>
              </a:rPr>
              <a:t>Tampa</a:t>
            </a:r>
            <a:r>
              <a:rPr sz="2200" cap="small" spc="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cap="small" dirty="0">
                <a:solidFill>
                  <a:srgbClr val="FFFFFF"/>
                </a:solidFill>
                <a:latin typeface="Calibri"/>
                <a:cs typeface="Calibri"/>
              </a:rPr>
              <a:t>Housing</a:t>
            </a:r>
            <a:r>
              <a:rPr sz="2200" cap="small" spc="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cap="small" dirty="0">
                <a:solidFill>
                  <a:srgbClr val="FFFFFF"/>
                </a:solidFill>
                <a:latin typeface="Calibri"/>
                <a:cs typeface="Calibri"/>
              </a:rPr>
              <a:t>Development</a:t>
            </a:r>
            <a:r>
              <a:rPr sz="2200" cap="small" spc="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cap="small" spc="-25" dirty="0">
                <a:solidFill>
                  <a:srgbClr val="FFFFFF"/>
                </a:solidFill>
                <a:latin typeface="Calibri"/>
                <a:cs typeface="Calibri"/>
              </a:rPr>
              <a:t>Corporation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spc="-25" dirty="0"/>
              <a:t>30</a:t>
            </a:fld>
            <a:endParaRPr spc="-25" dirty="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95300" y="457200"/>
            <a:ext cx="8572500" cy="1295400"/>
          </a:xfrm>
          <a:prstGeom prst="rect">
            <a:avLst/>
          </a:prstGeom>
          <a:solidFill>
            <a:srgbClr val="FBD443"/>
          </a:solidFill>
        </p:spPr>
        <p:txBody>
          <a:bodyPr vert="horz" wrap="square" lIns="0" tIns="381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0"/>
              </a:spcBef>
            </a:pPr>
            <a:endParaRPr sz="4000">
              <a:latin typeface="Times New Roman"/>
              <a:cs typeface="Times New Roman"/>
            </a:endParaRPr>
          </a:p>
          <a:p>
            <a:pPr marL="857885">
              <a:lnSpc>
                <a:spcPct val="100000"/>
              </a:lnSpc>
              <a:spcBef>
                <a:spcPts val="5"/>
              </a:spcBef>
            </a:pPr>
            <a:r>
              <a:rPr sz="4000" dirty="0"/>
              <a:t>Tenant</a:t>
            </a:r>
            <a:r>
              <a:rPr sz="4000" spc="-45" dirty="0"/>
              <a:t> </a:t>
            </a:r>
            <a:r>
              <a:rPr sz="4000" dirty="0"/>
              <a:t>Damage</a:t>
            </a:r>
            <a:r>
              <a:rPr sz="4000" spc="-45" dirty="0"/>
              <a:t> </a:t>
            </a:r>
            <a:r>
              <a:rPr sz="4000" dirty="0"/>
              <a:t>Claim</a:t>
            </a:r>
            <a:r>
              <a:rPr sz="4000" spc="-45" dirty="0"/>
              <a:t> </a:t>
            </a:r>
            <a:r>
              <a:rPr sz="4000" spc="-10" dirty="0"/>
              <a:t>Amount</a:t>
            </a:r>
            <a:endParaRPr sz="4000"/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0029" marR="20955" indent="-227965">
              <a:lnSpc>
                <a:spcPct val="100000"/>
              </a:lnSpc>
              <a:spcBef>
                <a:spcPts val="95"/>
              </a:spcBef>
              <a:buChar char="•"/>
              <a:tabLst>
                <a:tab pos="241300" algn="l"/>
              </a:tabLst>
            </a:pPr>
            <a:r>
              <a:rPr dirty="0"/>
              <a:t>Total</a:t>
            </a:r>
            <a:r>
              <a:rPr spc="-65" dirty="0"/>
              <a:t> </a:t>
            </a:r>
            <a:r>
              <a:rPr dirty="0"/>
              <a:t>claim</a:t>
            </a:r>
            <a:r>
              <a:rPr spc="-65" dirty="0"/>
              <a:t> </a:t>
            </a:r>
            <a:r>
              <a:rPr dirty="0"/>
              <a:t>amount</a:t>
            </a:r>
            <a:r>
              <a:rPr spc="-65" dirty="0"/>
              <a:t> </a:t>
            </a:r>
            <a:r>
              <a:rPr dirty="0"/>
              <a:t>for</a:t>
            </a:r>
            <a:r>
              <a:rPr spc="-65" dirty="0"/>
              <a:t> </a:t>
            </a:r>
            <a:r>
              <a:rPr dirty="0"/>
              <a:t>both</a:t>
            </a:r>
            <a:r>
              <a:rPr spc="-65" dirty="0"/>
              <a:t> </a:t>
            </a:r>
            <a:r>
              <a:rPr dirty="0"/>
              <a:t>Unpaid</a:t>
            </a:r>
            <a:r>
              <a:rPr spc="-65" dirty="0"/>
              <a:t> </a:t>
            </a:r>
            <a:r>
              <a:rPr dirty="0"/>
              <a:t>rent</a:t>
            </a:r>
            <a:r>
              <a:rPr spc="-65" dirty="0"/>
              <a:t> </a:t>
            </a:r>
            <a:r>
              <a:rPr spc="-25" dirty="0"/>
              <a:t>and 	</a:t>
            </a:r>
            <a:r>
              <a:rPr dirty="0"/>
              <a:t>tenant</a:t>
            </a:r>
            <a:r>
              <a:rPr spc="-100" dirty="0"/>
              <a:t> </a:t>
            </a:r>
            <a:r>
              <a:rPr dirty="0"/>
              <a:t>damage</a:t>
            </a:r>
            <a:r>
              <a:rPr spc="-95" dirty="0"/>
              <a:t> </a:t>
            </a:r>
            <a:r>
              <a:rPr dirty="0"/>
              <a:t>combined</a:t>
            </a:r>
            <a:r>
              <a:rPr spc="-100" dirty="0"/>
              <a:t> </a:t>
            </a:r>
            <a:r>
              <a:rPr dirty="0"/>
              <a:t>cannot</a:t>
            </a:r>
            <a:r>
              <a:rPr spc="-95" dirty="0"/>
              <a:t> </a:t>
            </a:r>
            <a:r>
              <a:rPr spc="-10" dirty="0"/>
              <a:t>exceed:</a:t>
            </a:r>
          </a:p>
          <a:p>
            <a:pPr marL="640715" marR="521334" lvl="1" indent="-232410">
              <a:lnSpc>
                <a:spcPct val="100000"/>
              </a:lnSpc>
              <a:spcBef>
                <a:spcPts val="770"/>
              </a:spcBef>
              <a:buSzPct val="96875"/>
              <a:buFont typeface="Wingdings"/>
              <a:buChar char=""/>
              <a:tabLst>
                <a:tab pos="640715" algn="l"/>
                <a:tab pos="734060" algn="l"/>
              </a:tabLst>
            </a:pPr>
            <a:r>
              <a:rPr sz="3200" spc="-25" dirty="0">
                <a:latin typeface="Times New Roman"/>
                <a:cs typeface="Times New Roman"/>
              </a:rPr>
              <a:t>	CR-</a:t>
            </a:r>
            <a:r>
              <a:rPr sz="3200" dirty="0">
                <a:latin typeface="Times New Roman"/>
                <a:cs typeface="Times New Roman"/>
              </a:rPr>
              <a:t>SD</a:t>
            </a:r>
            <a:r>
              <a:rPr sz="3200" spc="-5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+</a:t>
            </a:r>
            <a:r>
              <a:rPr sz="3200" spc="-5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Interest</a:t>
            </a:r>
            <a:r>
              <a:rPr sz="3200" spc="-3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+</a:t>
            </a:r>
            <a:r>
              <a:rPr sz="3200" spc="-5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Amount</a:t>
            </a:r>
            <a:r>
              <a:rPr sz="3200" spc="-5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paid</a:t>
            </a:r>
            <a:r>
              <a:rPr sz="3200" spc="-55" dirty="0">
                <a:latin typeface="Times New Roman"/>
                <a:cs typeface="Times New Roman"/>
              </a:rPr>
              <a:t> </a:t>
            </a:r>
            <a:r>
              <a:rPr sz="3200" spc="-20" dirty="0">
                <a:latin typeface="Times New Roman"/>
                <a:cs typeface="Times New Roman"/>
              </a:rPr>
              <a:t>from </a:t>
            </a:r>
            <a:r>
              <a:rPr sz="3200" dirty="0">
                <a:latin typeface="Times New Roman"/>
                <a:cs typeface="Times New Roman"/>
              </a:rPr>
              <a:t>other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sources.</a:t>
            </a:r>
            <a:endParaRPr sz="32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1695"/>
              </a:spcBef>
              <a:buFont typeface="Wingdings"/>
              <a:buChar char=""/>
            </a:pPr>
            <a:endParaRPr sz="3200">
              <a:latin typeface="Times New Roman"/>
              <a:cs typeface="Times New Roman"/>
            </a:endParaRPr>
          </a:p>
          <a:p>
            <a:pPr marL="240029" marR="5080" indent="-227965">
              <a:lnSpc>
                <a:spcPct val="100000"/>
              </a:lnSpc>
              <a:buChar char="•"/>
              <a:tabLst>
                <a:tab pos="241300" algn="l"/>
              </a:tabLst>
            </a:pPr>
            <a:r>
              <a:rPr dirty="0"/>
              <a:t>For</a:t>
            </a:r>
            <a:r>
              <a:rPr spc="-45" dirty="0"/>
              <a:t> </a:t>
            </a:r>
            <a:r>
              <a:rPr dirty="0"/>
              <a:t>LMSA,</a:t>
            </a:r>
            <a:r>
              <a:rPr spc="-40" dirty="0"/>
              <a:t> </a:t>
            </a:r>
            <a:r>
              <a:rPr dirty="0"/>
              <a:t>total</a:t>
            </a:r>
            <a:r>
              <a:rPr spc="-45" dirty="0"/>
              <a:t> </a:t>
            </a:r>
            <a:r>
              <a:rPr dirty="0"/>
              <a:t>claim</a:t>
            </a:r>
            <a:r>
              <a:rPr spc="-40" dirty="0"/>
              <a:t> </a:t>
            </a:r>
            <a:r>
              <a:rPr dirty="0"/>
              <a:t>is</a:t>
            </a:r>
            <a:r>
              <a:rPr spc="-45" dirty="0"/>
              <a:t> </a:t>
            </a:r>
            <a:r>
              <a:rPr dirty="0"/>
              <a:t>limited</a:t>
            </a:r>
            <a:r>
              <a:rPr spc="-40" dirty="0"/>
              <a:t> </a:t>
            </a:r>
            <a:r>
              <a:rPr dirty="0"/>
              <a:t>to</a:t>
            </a:r>
            <a:r>
              <a:rPr spc="-45" dirty="0"/>
              <a:t> </a:t>
            </a:r>
            <a:r>
              <a:rPr dirty="0"/>
              <a:t>the</a:t>
            </a:r>
            <a:r>
              <a:rPr spc="-40" dirty="0"/>
              <a:t> </a:t>
            </a:r>
            <a:r>
              <a:rPr dirty="0"/>
              <a:t>SD</a:t>
            </a:r>
            <a:r>
              <a:rPr spc="-45" dirty="0"/>
              <a:t> </a:t>
            </a:r>
            <a:r>
              <a:rPr spc="-50" dirty="0"/>
              <a:t>+ 	</a:t>
            </a:r>
            <a:r>
              <a:rPr dirty="0"/>
              <a:t>remainder</a:t>
            </a:r>
            <a:r>
              <a:rPr spc="-75" dirty="0"/>
              <a:t> </a:t>
            </a:r>
            <a:r>
              <a:rPr dirty="0"/>
              <a:t>of</a:t>
            </a:r>
            <a:r>
              <a:rPr spc="-70" dirty="0"/>
              <a:t> </a:t>
            </a:r>
            <a:r>
              <a:rPr dirty="0"/>
              <a:t>one</a:t>
            </a:r>
            <a:r>
              <a:rPr spc="-70" dirty="0"/>
              <a:t> </a:t>
            </a:r>
            <a:r>
              <a:rPr dirty="0"/>
              <a:t>month’s</a:t>
            </a:r>
            <a:r>
              <a:rPr spc="-70" dirty="0"/>
              <a:t> </a:t>
            </a:r>
            <a:r>
              <a:rPr spc="-25" dirty="0"/>
              <a:t>CR.</a:t>
            </a:r>
          </a:p>
          <a:p>
            <a:pPr marL="240665" indent="-227965">
              <a:lnSpc>
                <a:spcPct val="100000"/>
              </a:lnSpc>
              <a:spcBef>
                <a:spcPts val="770"/>
              </a:spcBef>
              <a:buChar char="•"/>
              <a:tabLst>
                <a:tab pos="240665" algn="l"/>
              </a:tabLst>
            </a:pPr>
            <a:r>
              <a:rPr dirty="0"/>
              <a:t>For</a:t>
            </a:r>
            <a:r>
              <a:rPr spc="-30" dirty="0"/>
              <a:t> </a:t>
            </a:r>
            <a:r>
              <a:rPr dirty="0"/>
              <a:t>PD,</a:t>
            </a:r>
            <a:r>
              <a:rPr spc="-30" dirty="0"/>
              <a:t> </a:t>
            </a:r>
            <a:r>
              <a:rPr dirty="0"/>
              <a:t>the</a:t>
            </a:r>
            <a:r>
              <a:rPr spc="-30" dirty="0"/>
              <a:t> </a:t>
            </a:r>
            <a:r>
              <a:rPr dirty="0"/>
              <a:t>limit</a:t>
            </a:r>
            <a:r>
              <a:rPr spc="-30" dirty="0"/>
              <a:t> </a:t>
            </a:r>
            <a:r>
              <a:rPr dirty="0"/>
              <a:t>is</a:t>
            </a:r>
            <a:r>
              <a:rPr spc="-30" dirty="0"/>
              <a:t> </a:t>
            </a:r>
            <a:r>
              <a:rPr dirty="0"/>
              <a:t>two</a:t>
            </a:r>
            <a:r>
              <a:rPr spc="-30" dirty="0"/>
              <a:t> </a:t>
            </a:r>
            <a:r>
              <a:rPr dirty="0"/>
              <a:t>months</a:t>
            </a:r>
            <a:r>
              <a:rPr spc="-30" dirty="0"/>
              <a:t> </a:t>
            </a:r>
            <a:r>
              <a:rPr dirty="0"/>
              <a:t>CR</a:t>
            </a:r>
            <a:r>
              <a:rPr spc="-30" dirty="0"/>
              <a:t> </a:t>
            </a:r>
            <a:r>
              <a:rPr dirty="0"/>
              <a:t>–</a:t>
            </a:r>
            <a:r>
              <a:rPr spc="-30" dirty="0"/>
              <a:t> </a:t>
            </a:r>
            <a:r>
              <a:rPr spc="-25" dirty="0"/>
              <a:t>SD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39228" y="6201155"/>
            <a:ext cx="1534667" cy="111404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9158922" y="1069339"/>
            <a:ext cx="305435" cy="540766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190"/>
              </a:lnSpc>
            </a:pPr>
            <a:r>
              <a:rPr sz="2200" cap="small" dirty="0">
                <a:solidFill>
                  <a:srgbClr val="FFFFFF"/>
                </a:solidFill>
                <a:latin typeface="Calibri"/>
                <a:cs typeface="Calibri"/>
              </a:rPr>
              <a:t>North</a:t>
            </a:r>
            <a:r>
              <a:rPr sz="2200" cap="small" spc="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cap="small" dirty="0">
                <a:solidFill>
                  <a:srgbClr val="FFFFFF"/>
                </a:solidFill>
                <a:latin typeface="Calibri"/>
                <a:cs typeface="Calibri"/>
              </a:rPr>
              <a:t>Tampa</a:t>
            </a:r>
            <a:r>
              <a:rPr sz="2200" cap="small" spc="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cap="small" dirty="0">
                <a:solidFill>
                  <a:srgbClr val="FFFFFF"/>
                </a:solidFill>
                <a:latin typeface="Calibri"/>
                <a:cs typeface="Calibri"/>
              </a:rPr>
              <a:t>Housing</a:t>
            </a:r>
            <a:r>
              <a:rPr sz="2200" cap="small" spc="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cap="small" dirty="0">
                <a:solidFill>
                  <a:srgbClr val="FFFFFF"/>
                </a:solidFill>
                <a:latin typeface="Calibri"/>
                <a:cs typeface="Calibri"/>
              </a:rPr>
              <a:t>Development</a:t>
            </a:r>
            <a:r>
              <a:rPr sz="2200" cap="small" spc="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cap="small" spc="-25" dirty="0">
                <a:solidFill>
                  <a:srgbClr val="FFFFFF"/>
                </a:solidFill>
                <a:latin typeface="Calibri"/>
                <a:cs typeface="Calibri"/>
              </a:rPr>
              <a:t>Corporation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spc="-25" dirty="0"/>
              <a:t>31</a:t>
            </a:fld>
            <a:endParaRPr spc="-25" dirty="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95300" y="457200"/>
            <a:ext cx="8572500" cy="1295400"/>
          </a:xfrm>
          <a:prstGeom prst="rect">
            <a:avLst/>
          </a:prstGeom>
          <a:solidFill>
            <a:srgbClr val="FBD443"/>
          </a:solidFill>
        </p:spPr>
        <p:txBody>
          <a:bodyPr vert="horz" wrap="square" lIns="0" tIns="381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0"/>
              </a:spcBef>
            </a:pPr>
            <a:endParaRPr sz="4000">
              <a:latin typeface="Times New Roman"/>
              <a:cs typeface="Times New Roman"/>
            </a:endParaRPr>
          </a:p>
          <a:p>
            <a:pPr marL="469265">
              <a:lnSpc>
                <a:spcPct val="100000"/>
              </a:lnSpc>
              <a:spcBef>
                <a:spcPts val="5"/>
              </a:spcBef>
            </a:pPr>
            <a:r>
              <a:rPr sz="4000" dirty="0"/>
              <a:t>Application</a:t>
            </a:r>
            <a:r>
              <a:rPr sz="4000" spc="-25" dirty="0"/>
              <a:t> </a:t>
            </a:r>
            <a:r>
              <a:rPr sz="4000" dirty="0"/>
              <a:t>of</a:t>
            </a:r>
            <a:r>
              <a:rPr sz="4000" spc="-20" dirty="0"/>
              <a:t> </a:t>
            </a:r>
            <a:r>
              <a:rPr sz="4000" dirty="0"/>
              <a:t>the</a:t>
            </a:r>
            <a:r>
              <a:rPr sz="4000" spc="-25" dirty="0"/>
              <a:t> </a:t>
            </a:r>
            <a:r>
              <a:rPr sz="4000" dirty="0"/>
              <a:t>Security</a:t>
            </a:r>
            <a:r>
              <a:rPr sz="4000" spc="-20" dirty="0"/>
              <a:t> </a:t>
            </a:r>
            <a:r>
              <a:rPr sz="4000" spc="-10" dirty="0"/>
              <a:t>Deposit</a:t>
            </a:r>
            <a:endParaRPr sz="4000"/>
          </a:p>
        </p:txBody>
      </p:sp>
      <p:sp>
        <p:nvSpPr>
          <p:cNvPr id="5" name="object 5"/>
          <p:cNvSpPr txBox="1"/>
          <p:nvPr/>
        </p:nvSpPr>
        <p:spPr>
          <a:xfrm>
            <a:off x="841502" y="1771904"/>
            <a:ext cx="7400925" cy="27565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0029" marR="5080" indent="-227965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41300" algn="l"/>
              </a:tabLst>
            </a:pPr>
            <a:r>
              <a:rPr sz="3200" dirty="0">
                <a:latin typeface="Times New Roman"/>
                <a:cs typeface="Times New Roman"/>
              </a:rPr>
              <a:t>The</a:t>
            </a:r>
            <a:r>
              <a:rPr sz="3200" spc="-6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Security</a:t>
            </a:r>
            <a:r>
              <a:rPr sz="3200" spc="-6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Deposit</a:t>
            </a:r>
            <a:r>
              <a:rPr sz="3200" spc="-6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must</a:t>
            </a:r>
            <a:r>
              <a:rPr sz="3200" spc="-6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be</a:t>
            </a:r>
            <a:r>
              <a:rPr sz="3200" spc="-6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applied</a:t>
            </a:r>
            <a:r>
              <a:rPr sz="3200" spc="-6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in</a:t>
            </a:r>
            <a:r>
              <a:rPr sz="3200" spc="-65" dirty="0">
                <a:latin typeface="Times New Roman"/>
                <a:cs typeface="Times New Roman"/>
              </a:rPr>
              <a:t> </a:t>
            </a:r>
            <a:r>
              <a:rPr sz="3200" spc="-25" dirty="0">
                <a:latin typeface="Times New Roman"/>
                <a:cs typeface="Times New Roman"/>
              </a:rPr>
              <a:t>the 	</a:t>
            </a:r>
            <a:r>
              <a:rPr sz="3200" dirty="0">
                <a:latin typeface="Times New Roman"/>
                <a:cs typeface="Times New Roman"/>
              </a:rPr>
              <a:t>following</a:t>
            </a:r>
            <a:r>
              <a:rPr sz="3200" spc="-135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succession:</a:t>
            </a:r>
            <a:endParaRPr sz="3200">
              <a:latin typeface="Times New Roman"/>
              <a:cs typeface="Times New Roman"/>
            </a:endParaRPr>
          </a:p>
          <a:p>
            <a:pPr marL="926465" lvl="1" indent="-513715">
              <a:lnSpc>
                <a:spcPct val="100000"/>
              </a:lnSpc>
              <a:spcBef>
                <a:spcPts val="770"/>
              </a:spcBef>
              <a:buAutoNum type="arabicPeriod"/>
              <a:tabLst>
                <a:tab pos="926465" algn="l"/>
              </a:tabLst>
            </a:pPr>
            <a:r>
              <a:rPr sz="3200" dirty="0">
                <a:latin typeface="Times New Roman"/>
                <a:cs typeface="Times New Roman"/>
              </a:rPr>
              <a:t>Unpaid</a:t>
            </a:r>
            <a:r>
              <a:rPr sz="3200" spc="-100" dirty="0">
                <a:latin typeface="Times New Roman"/>
                <a:cs typeface="Times New Roman"/>
              </a:rPr>
              <a:t> </a:t>
            </a:r>
            <a:r>
              <a:rPr sz="3200" spc="-20" dirty="0">
                <a:latin typeface="Times New Roman"/>
                <a:cs typeface="Times New Roman"/>
              </a:rPr>
              <a:t>Rent</a:t>
            </a:r>
            <a:endParaRPr sz="3200">
              <a:latin typeface="Times New Roman"/>
              <a:cs typeface="Times New Roman"/>
            </a:endParaRPr>
          </a:p>
          <a:p>
            <a:pPr marL="926465" lvl="1" indent="-513715">
              <a:lnSpc>
                <a:spcPct val="100000"/>
              </a:lnSpc>
              <a:spcBef>
                <a:spcPts val="770"/>
              </a:spcBef>
              <a:buAutoNum type="arabicPeriod"/>
              <a:tabLst>
                <a:tab pos="926465" algn="l"/>
              </a:tabLst>
            </a:pPr>
            <a:r>
              <a:rPr sz="3200" dirty="0">
                <a:latin typeface="Times New Roman"/>
                <a:cs typeface="Times New Roman"/>
              </a:rPr>
              <a:t>Tenant</a:t>
            </a:r>
            <a:r>
              <a:rPr sz="3200" spc="-95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Damage</a:t>
            </a:r>
            <a:endParaRPr sz="3200">
              <a:latin typeface="Times New Roman"/>
              <a:cs typeface="Times New Roman"/>
            </a:endParaRPr>
          </a:p>
          <a:p>
            <a:pPr marL="926465" lvl="1" indent="-513715">
              <a:lnSpc>
                <a:spcPct val="100000"/>
              </a:lnSpc>
              <a:spcBef>
                <a:spcPts val="765"/>
              </a:spcBef>
              <a:buAutoNum type="arabicPeriod"/>
              <a:tabLst>
                <a:tab pos="926465" algn="l"/>
              </a:tabLst>
            </a:pPr>
            <a:r>
              <a:rPr sz="3200" dirty="0">
                <a:latin typeface="Times New Roman"/>
                <a:cs typeface="Times New Roman"/>
              </a:rPr>
              <a:t>Regular</a:t>
            </a:r>
            <a:r>
              <a:rPr sz="3200" spc="-100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Vacancy</a:t>
            </a:r>
            <a:endParaRPr sz="32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92558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539228" y="6201155"/>
            <a:ext cx="1534795" cy="1114425"/>
            <a:chOff x="7539228" y="6201155"/>
            <a:chExt cx="1534795" cy="11144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062665" y="6741048"/>
              <a:ext cx="799266" cy="56167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39228" y="6201155"/>
              <a:ext cx="1534667" cy="1114044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9158922" y="1069339"/>
            <a:ext cx="305435" cy="540766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190"/>
              </a:lnSpc>
            </a:pPr>
            <a:r>
              <a:rPr sz="2200" cap="small" dirty="0">
                <a:solidFill>
                  <a:srgbClr val="FFFFFF"/>
                </a:solidFill>
                <a:latin typeface="Calibri"/>
                <a:cs typeface="Calibri"/>
              </a:rPr>
              <a:t>North</a:t>
            </a:r>
            <a:r>
              <a:rPr sz="2200" cap="small" spc="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cap="small" dirty="0">
                <a:solidFill>
                  <a:srgbClr val="FFFFFF"/>
                </a:solidFill>
                <a:latin typeface="Calibri"/>
                <a:cs typeface="Calibri"/>
              </a:rPr>
              <a:t>Tampa</a:t>
            </a:r>
            <a:r>
              <a:rPr sz="2200" cap="small" spc="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cap="small" dirty="0">
                <a:solidFill>
                  <a:srgbClr val="FFFFFF"/>
                </a:solidFill>
                <a:latin typeface="Calibri"/>
                <a:cs typeface="Calibri"/>
              </a:rPr>
              <a:t>Housing</a:t>
            </a:r>
            <a:r>
              <a:rPr sz="2200" cap="small" spc="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cap="small" dirty="0">
                <a:solidFill>
                  <a:srgbClr val="FFFFFF"/>
                </a:solidFill>
                <a:latin typeface="Calibri"/>
                <a:cs typeface="Calibri"/>
              </a:rPr>
              <a:t>Development</a:t>
            </a:r>
            <a:r>
              <a:rPr sz="2200" cap="small" spc="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cap="small" spc="-25" dirty="0">
                <a:solidFill>
                  <a:srgbClr val="FFFFFF"/>
                </a:solidFill>
                <a:latin typeface="Calibri"/>
                <a:cs typeface="Calibri"/>
              </a:rPr>
              <a:t>Corporation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spc="-25" dirty="0"/>
              <a:t>32</a:t>
            </a:fld>
            <a:endParaRPr spc="-25" dirty="0"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95300" y="457200"/>
            <a:ext cx="8572500" cy="1295400"/>
          </a:xfrm>
          <a:prstGeom prst="rect">
            <a:avLst/>
          </a:prstGeom>
          <a:solidFill>
            <a:srgbClr val="FBD443"/>
          </a:solidFill>
        </p:spPr>
        <p:txBody>
          <a:bodyPr vert="horz" wrap="square" lIns="0" tIns="381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0"/>
              </a:spcBef>
            </a:pPr>
            <a:endParaRPr sz="4000">
              <a:latin typeface="Times New Roman"/>
              <a:cs typeface="Times New Roman"/>
            </a:endParaRPr>
          </a:p>
          <a:p>
            <a:pPr marR="29845" algn="ctr">
              <a:lnSpc>
                <a:spcPct val="100000"/>
              </a:lnSpc>
              <a:spcBef>
                <a:spcPts val="5"/>
              </a:spcBef>
            </a:pPr>
            <a:r>
              <a:rPr sz="4000" dirty="0"/>
              <a:t>Submission</a:t>
            </a:r>
            <a:r>
              <a:rPr sz="4000" spc="-200" dirty="0"/>
              <a:t> </a:t>
            </a:r>
            <a:r>
              <a:rPr sz="4000" spc="-10" dirty="0"/>
              <a:t>Requirements</a:t>
            </a:r>
            <a:endParaRPr sz="4000"/>
          </a:p>
        </p:txBody>
      </p:sp>
      <p:sp>
        <p:nvSpPr>
          <p:cNvPr id="7" name="object 7"/>
          <p:cNvSpPr txBox="1"/>
          <p:nvPr/>
        </p:nvSpPr>
        <p:spPr>
          <a:xfrm>
            <a:off x="841502" y="1701800"/>
            <a:ext cx="3760470" cy="4926965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527050" marR="294640" indent="-514350">
              <a:lnSpc>
                <a:spcPts val="2300"/>
              </a:lnSpc>
              <a:spcBef>
                <a:spcPts val="660"/>
              </a:spcBef>
              <a:buAutoNum type="arabicPeriod"/>
              <a:tabLst>
                <a:tab pos="527050" algn="l"/>
              </a:tabLst>
            </a:pPr>
            <a:r>
              <a:rPr sz="2400" dirty="0">
                <a:latin typeface="Times New Roman"/>
                <a:cs typeface="Times New Roman"/>
              </a:rPr>
              <a:t>HUD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52670-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Part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2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Times New Roman"/>
                <a:cs typeface="Times New Roman"/>
              </a:rPr>
              <a:t>&amp; </a:t>
            </a:r>
            <a:r>
              <a:rPr sz="2400" dirty="0">
                <a:latin typeface="Times New Roman"/>
                <a:cs typeface="Times New Roman"/>
              </a:rPr>
              <a:t>HUD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52671-</a:t>
            </a:r>
            <a:r>
              <a:rPr sz="2400" spc="-50" dirty="0">
                <a:latin typeface="Times New Roman"/>
                <a:cs typeface="Times New Roman"/>
              </a:rPr>
              <a:t>A</a:t>
            </a:r>
            <a:endParaRPr sz="2400">
              <a:latin typeface="Times New Roman"/>
              <a:cs typeface="Times New Roman"/>
            </a:endParaRPr>
          </a:p>
          <a:p>
            <a:pPr marL="527050" marR="271780" indent="-514350">
              <a:lnSpc>
                <a:spcPts val="2300"/>
              </a:lnSpc>
              <a:spcBef>
                <a:spcPts val="580"/>
              </a:spcBef>
              <a:buAutoNum type="arabicPeriod"/>
              <a:tabLst>
                <a:tab pos="527050" algn="l"/>
              </a:tabLst>
            </a:pPr>
            <a:r>
              <a:rPr sz="2400" dirty="0">
                <a:latin typeface="Times New Roman"/>
                <a:cs typeface="Times New Roman"/>
              </a:rPr>
              <a:t>Copies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MI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&amp;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MO </a:t>
            </a:r>
            <a:r>
              <a:rPr sz="2400" dirty="0">
                <a:latin typeface="Times New Roman"/>
                <a:cs typeface="Times New Roman"/>
              </a:rPr>
              <a:t>Inspection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Forms</a:t>
            </a:r>
            <a:endParaRPr sz="2400">
              <a:latin typeface="Times New Roman"/>
              <a:cs typeface="Times New Roman"/>
            </a:endParaRPr>
          </a:p>
          <a:p>
            <a:pPr marL="526415" indent="-513715">
              <a:lnSpc>
                <a:spcPct val="100000"/>
              </a:lnSpc>
              <a:spcBef>
                <a:spcPts val="25"/>
              </a:spcBef>
              <a:buAutoNum type="arabicPeriod"/>
              <a:tabLst>
                <a:tab pos="526415" algn="l"/>
              </a:tabLst>
            </a:pPr>
            <a:r>
              <a:rPr sz="2400" dirty="0">
                <a:latin typeface="Times New Roman"/>
                <a:cs typeface="Times New Roman"/>
              </a:rPr>
              <a:t>Itemized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List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Damages</a:t>
            </a:r>
            <a:endParaRPr sz="2400">
              <a:latin typeface="Times New Roman"/>
              <a:cs typeface="Times New Roman"/>
            </a:endParaRPr>
          </a:p>
          <a:p>
            <a:pPr marL="527050" marR="490855" indent="-514350">
              <a:lnSpc>
                <a:spcPct val="80000"/>
              </a:lnSpc>
              <a:spcBef>
                <a:spcPts val="580"/>
              </a:spcBef>
              <a:buAutoNum type="arabicPeriod"/>
              <a:tabLst>
                <a:tab pos="527050" algn="l"/>
              </a:tabLst>
            </a:pPr>
            <a:r>
              <a:rPr sz="2400" dirty="0">
                <a:latin typeface="Times New Roman"/>
                <a:cs typeface="Times New Roman"/>
              </a:rPr>
              <a:t>Breakdown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costs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to </a:t>
            </a:r>
            <a:r>
              <a:rPr sz="2400" dirty="0">
                <a:latin typeface="Times New Roman"/>
                <a:cs typeface="Times New Roman"/>
              </a:rPr>
              <a:t>repair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10" dirty="0">
                <a:latin typeface="Times New Roman"/>
                <a:cs typeface="Times New Roman"/>
              </a:rPr>
              <a:t> damages.</a:t>
            </a:r>
            <a:endParaRPr sz="2400">
              <a:latin typeface="Times New Roman"/>
              <a:cs typeface="Times New Roman"/>
            </a:endParaRPr>
          </a:p>
          <a:p>
            <a:pPr marL="527050" marR="5080" indent="-514350">
              <a:lnSpc>
                <a:spcPct val="80000"/>
              </a:lnSpc>
              <a:spcBef>
                <a:spcPts val="575"/>
              </a:spcBef>
              <a:buAutoNum type="arabicPeriod"/>
              <a:tabLst>
                <a:tab pos="527050" algn="l"/>
              </a:tabLst>
            </a:pPr>
            <a:r>
              <a:rPr sz="2400" dirty="0">
                <a:latin typeface="Times New Roman"/>
                <a:cs typeface="Times New Roman"/>
              </a:rPr>
              <a:t>O/A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must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certify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that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the </a:t>
            </a:r>
            <a:r>
              <a:rPr sz="2400" dirty="0">
                <a:latin typeface="Times New Roman"/>
                <a:cs typeface="Times New Roman"/>
              </a:rPr>
              <a:t>damage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is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not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result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of </a:t>
            </a:r>
            <a:r>
              <a:rPr sz="2400" dirty="0">
                <a:latin typeface="Times New Roman"/>
                <a:cs typeface="Times New Roman"/>
              </a:rPr>
              <a:t>normal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wear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and</a:t>
            </a:r>
            <a:r>
              <a:rPr sz="2400" spc="-10" dirty="0">
                <a:latin typeface="Times New Roman"/>
                <a:cs typeface="Times New Roman"/>
              </a:rPr>
              <a:t> tear.</a:t>
            </a:r>
            <a:endParaRPr sz="2400">
              <a:latin typeface="Times New Roman"/>
              <a:cs typeface="Times New Roman"/>
            </a:endParaRPr>
          </a:p>
          <a:p>
            <a:pPr marL="527050" marR="466090" indent="-514350">
              <a:lnSpc>
                <a:spcPts val="2300"/>
              </a:lnSpc>
              <a:spcBef>
                <a:spcPts val="560"/>
              </a:spcBef>
              <a:buAutoNum type="arabicPeriod"/>
              <a:tabLst>
                <a:tab pos="527050" algn="l"/>
              </a:tabLst>
            </a:pPr>
            <a:r>
              <a:rPr sz="2400" dirty="0">
                <a:latin typeface="Times New Roman"/>
                <a:cs typeface="Times New Roman"/>
              </a:rPr>
              <a:t>Copy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signed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MI </a:t>
            </a:r>
            <a:r>
              <a:rPr sz="2400" dirty="0">
                <a:latin typeface="Times New Roman"/>
                <a:cs typeface="Times New Roman"/>
              </a:rPr>
              <a:t>50059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for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former tenant.</a:t>
            </a:r>
            <a:endParaRPr sz="2400">
              <a:latin typeface="Times New Roman"/>
              <a:cs typeface="Times New Roman"/>
            </a:endParaRPr>
          </a:p>
          <a:p>
            <a:pPr marL="527050" marR="95250" indent="-514350">
              <a:lnSpc>
                <a:spcPts val="2300"/>
              </a:lnSpc>
              <a:spcBef>
                <a:spcPts val="585"/>
              </a:spcBef>
              <a:buAutoNum type="arabicPeriod"/>
              <a:tabLst>
                <a:tab pos="527050" algn="l"/>
              </a:tabLst>
            </a:pPr>
            <a:r>
              <a:rPr sz="2400" dirty="0">
                <a:latin typeface="Times New Roman"/>
                <a:cs typeface="Times New Roman"/>
              </a:rPr>
              <a:t>Evidence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that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SD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was </a:t>
            </a:r>
            <a:r>
              <a:rPr sz="2400" spc="-10" dirty="0">
                <a:latin typeface="Times New Roman"/>
                <a:cs typeface="Times New Roman"/>
              </a:rPr>
              <a:t>collected.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sz="half" idx="3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7050" marR="5080" indent="-514350">
              <a:lnSpc>
                <a:spcPct val="100000"/>
              </a:lnSpc>
              <a:spcBef>
                <a:spcPts val="100"/>
              </a:spcBef>
              <a:buAutoNum type="arabicPeriod" startAt="8"/>
              <a:tabLst>
                <a:tab pos="527050" algn="l"/>
              </a:tabLst>
            </a:pPr>
            <a:r>
              <a:rPr dirty="0"/>
              <a:t>Copy</a:t>
            </a:r>
            <a:r>
              <a:rPr spc="-10" dirty="0"/>
              <a:t> </a:t>
            </a:r>
            <a:r>
              <a:rPr dirty="0"/>
              <a:t>of</a:t>
            </a:r>
            <a:r>
              <a:rPr spc="-15" dirty="0"/>
              <a:t> </a:t>
            </a:r>
            <a:r>
              <a:rPr dirty="0"/>
              <a:t>the</a:t>
            </a:r>
            <a:r>
              <a:rPr spc="-10" dirty="0"/>
              <a:t> </a:t>
            </a:r>
            <a:r>
              <a:rPr dirty="0"/>
              <a:t>certified</a:t>
            </a:r>
            <a:r>
              <a:rPr spc="-20" dirty="0"/>
              <a:t> </a:t>
            </a:r>
            <a:r>
              <a:rPr spc="-10" dirty="0"/>
              <a:t>letter </a:t>
            </a:r>
            <a:r>
              <a:rPr dirty="0"/>
              <a:t>detailing</a:t>
            </a:r>
            <a:r>
              <a:rPr spc="-20" dirty="0"/>
              <a:t> </a:t>
            </a:r>
            <a:r>
              <a:rPr dirty="0"/>
              <a:t>Damage</a:t>
            </a:r>
            <a:r>
              <a:rPr spc="-20" dirty="0"/>
              <a:t> </a:t>
            </a:r>
            <a:r>
              <a:rPr spc="-25" dirty="0"/>
              <a:t>and </a:t>
            </a:r>
            <a:r>
              <a:rPr dirty="0"/>
              <a:t>disposition</a:t>
            </a:r>
            <a:r>
              <a:rPr spc="-25" dirty="0"/>
              <a:t> </a:t>
            </a:r>
            <a:r>
              <a:rPr dirty="0"/>
              <a:t>of the</a:t>
            </a:r>
            <a:r>
              <a:rPr spc="-20" dirty="0"/>
              <a:t> </a:t>
            </a:r>
            <a:r>
              <a:rPr spc="-25" dirty="0"/>
              <a:t>SD.</a:t>
            </a:r>
          </a:p>
          <a:p>
            <a:pPr marL="527050" marR="123189" indent="-514350">
              <a:lnSpc>
                <a:spcPct val="100000"/>
              </a:lnSpc>
              <a:buAutoNum type="arabicPeriod" startAt="8"/>
              <a:tabLst>
                <a:tab pos="527050" algn="l"/>
              </a:tabLst>
            </a:pPr>
            <a:r>
              <a:rPr dirty="0"/>
              <a:t>Documentation</a:t>
            </a:r>
            <a:r>
              <a:rPr spc="-20" dirty="0"/>
              <a:t> </a:t>
            </a:r>
            <a:r>
              <a:rPr dirty="0"/>
              <a:t>that</a:t>
            </a:r>
            <a:r>
              <a:rPr spc="-20" dirty="0"/>
              <a:t> </a:t>
            </a:r>
            <a:r>
              <a:rPr spc="-25" dirty="0"/>
              <a:t>the </a:t>
            </a:r>
            <a:r>
              <a:rPr dirty="0"/>
              <a:t>matter</a:t>
            </a:r>
            <a:r>
              <a:rPr spc="-20" dirty="0"/>
              <a:t> </a:t>
            </a:r>
            <a:r>
              <a:rPr dirty="0"/>
              <a:t>was</a:t>
            </a:r>
            <a:r>
              <a:rPr spc="-20" dirty="0"/>
              <a:t> </a:t>
            </a:r>
            <a:r>
              <a:rPr dirty="0"/>
              <a:t>turned</a:t>
            </a:r>
            <a:r>
              <a:rPr spc="-20" dirty="0"/>
              <a:t> </a:t>
            </a:r>
            <a:r>
              <a:rPr dirty="0"/>
              <a:t>over</a:t>
            </a:r>
            <a:r>
              <a:rPr spc="-20" dirty="0"/>
              <a:t> </a:t>
            </a:r>
            <a:r>
              <a:rPr spc="-25" dirty="0"/>
              <a:t>to </a:t>
            </a:r>
            <a:r>
              <a:rPr dirty="0"/>
              <a:t>a</a:t>
            </a:r>
            <a:r>
              <a:rPr spc="-15" dirty="0"/>
              <a:t> </a:t>
            </a:r>
            <a:r>
              <a:rPr dirty="0"/>
              <a:t>collection</a:t>
            </a:r>
            <a:r>
              <a:rPr spc="-15" dirty="0"/>
              <a:t> </a:t>
            </a:r>
            <a:r>
              <a:rPr spc="-10" dirty="0"/>
              <a:t>agency.</a:t>
            </a:r>
          </a:p>
          <a:p>
            <a:pPr marL="527050" marR="291465" indent="-514350">
              <a:lnSpc>
                <a:spcPct val="99600"/>
              </a:lnSpc>
              <a:spcBef>
                <a:spcPts val="585"/>
              </a:spcBef>
              <a:buAutoNum type="arabicPeriod" startAt="8"/>
              <a:tabLst>
                <a:tab pos="527050" algn="l"/>
              </a:tabLst>
            </a:pPr>
            <a:r>
              <a:rPr dirty="0"/>
              <a:t>Documentation</a:t>
            </a:r>
            <a:r>
              <a:rPr spc="-30" dirty="0"/>
              <a:t> </a:t>
            </a:r>
            <a:r>
              <a:rPr dirty="0"/>
              <a:t>of</a:t>
            </a:r>
            <a:r>
              <a:rPr spc="-10" dirty="0"/>
              <a:t> </a:t>
            </a:r>
            <a:r>
              <a:rPr spc="-25" dirty="0"/>
              <a:t>HUD </a:t>
            </a:r>
            <a:r>
              <a:rPr dirty="0"/>
              <a:t>approval</a:t>
            </a:r>
            <a:r>
              <a:rPr spc="-25" dirty="0"/>
              <a:t> </a:t>
            </a:r>
            <a:r>
              <a:rPr dirty="0"/>
              <a:t>for</a:t>
            </a:r>
            <a:r>
              <a:rPr spc="-5" dirty="0"/>
              <a:t> </a:t>
            </a:r>
            <a:r>
              <a:rPr dirty="0"/>
              <a:t>all</a:t>
            </a:r>
            <a:r>
              <a:rPr spc="-25" dirty="0"/>
              <a:t> </a:t>
            </a:r>
            <a:r>
              <a:rPr spc="-10" dirty="0"/>
              <a:t>other charges</a:t>
            </a:r>
            <a:r>
              <a:rPr sz="3200" spc="-10" dirty="0"/>
              <a:t>.</a:t>
            </a:r>
            <a:endParaRPr sz="3200"/>
          </a:p>
          <a:p>
            <a:pPr marL="527050" marR="791210" indent="-514350">
              <a:lnSpc>
                <a:spcPct val="100000"/>
              </a:lnSpc>
              <a:spcBef>
                <a:spcPts val="605"/>
              </a:spcBef>
              <a:buAutoNum type="arabicPeriod" startAt="8"/>
              <a:tabLst>
                <a:tab pos="527050" algn="l"/>
              </a:tabLst>
            </a:pPr>
            <a:r>
              <a:rPr dirty="0"/>
              <a:t>Maintenance</a:t>
            </a:r>
            <a:r>
              <a:rPr spc="-20" dirty="0"/>
              <a:t> </a:t>
            </a:r>
            <a:r>
              <a:rPr spc="-50" dirty="0"/>
              <a:t>/ </a:t>
            </a:r>
            <a:r>
              <a:rPr dirty="0"/>
              <a:t>Reconditioning</a:t>
            </a:r>
            <a:r>
              <a:rPr spc="-85" dirty="0"/>
              <a:t> </a:t>
            </a:r>
            <a:r>
              <a:rPr spc="-25" dirty="0"/>
              <a:t>Log</a:t>
            </a:r>
          </a:p>
          <a:p>
            <a:pPr marL="526415" indent="-513715">
              <a:lnSpc>
                <a:spcPct val="100000"/>
              </a:lnSpc>
              <a:spcBef>
                <a:spcPts val="575"/>
              </a:spcBef>
              <a:buAutoNum type="arabicPeriod" startAt="8"/>
              <a:tabLst>
                <a:tab pos="526415" algn="l"/>
              </a:tabLst>
            </a:pPr>
            <a:r>
              <a:rPr dirty="0"/>
              <a:t>Waiting</a:t>
            </a:r>
            <a:r>
              <a:rPr spc="-20" dirty="0"/>
              <a:t> List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39228" y="6201155"/>
            <a:ext cx="1534667" cy="111404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9158922" y="1069339"/>
            <a:ext cx="305435" cy="540766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190"/>
              </a:lnSpc>
            </a:pPr>
            <a:r>
              <a:rPr sz="2200" cap="small" dirty="0">
                <a:solidFill>
                  <a:srgbClr val="FFFFFF"/>
                </a:solidFill>
                <a:latin typeface="Calibri"/>
                <a:cs typeface="Calibri"/>
              </a:rPr>
              <a:t>North</a:t>
            </a:r>
            <a:r>
              <a:rPr sz="2200" cap="small" spc="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cap="small" dirty="0">
                <a:solidFill>
                  <a:srgbClr val="FFFFFF"/>
                </a:solidFill>
                <a:latin typeface="Calibri"/>
                <a:cs typeface="Calibri"/>
              </a:rPr>
              <a:t>Tampa</a:t>
            </a:r>
            <a:r>
              <a:rPr sz="2200" cap="small" spc="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cap="small" dirty="0">
                <a:solidFill>
                  <a:srgbClr val="FFFFFF"/>
                </a:solidFill>
                <a:latin typeface="Calibri"/>
                <a:cs typeface="Calibri"/>
              </a:rPr>
              <a:t>Housing</a:t>
            </a:r>
            <a:r>
              <a:rPr sz="2200" cap="small" spc="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cap="small" dirty="0">
                <a:solidFill>
                  <a:srgbClr val="FFFFFF"/>
                </a:solidFill>
                <a:latin typeface="Calibri"/>
                <a:cs typeface="Calibri"/>
              </a:rPr>
              <a:t>Development</a:t>
            </a:r>
            <a:r>
              <a:rPr sz="2200" cap="small" spc="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cap="small" spc="-25" dirty="0">
                <a:solidFill>
                  <a:srgbClr val="FFFFFF"/>
                </a:solidFill>
                <a:latin typeface="Calibri"/>
                <a:cs typeface="Calibri"/>
              </a:rPr>
              <a:t>Corporation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spc="-25" dirty="0"/>
              <a:t>33</a:t>
            </a:fld>
            <a:endParaRPr spc="-25" dirty="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95300" y="457200"/>
            <a:ext cx="8572500" cy="1295400"/>
          </a:xfrm>
          <a:prstGeom prst="rect">
            <a:avLst/>
          </a:prstGeom>
          <a:solidFill>
            <a:srgbClr val="FBD443"/>
          </a:solidFill>
        </p:spPr>
        <p:txBody>
          <a:bodyPr vert="horz" wrap="square" lIns="0" tIns="381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0"/>
              </a:spcBef>
            </a:pPr>
            <a:endParaRPr sz="4000">
              <a:latin typeface="Times New Roman"/>
              <a:cs typeface="Times New Roman"/>
            </a:endParaRPr>
          </a:p>
          <a:p>
            <a:pPr marR="29845" algn="ctr">
              <a:lnSpc>
                <a:spcPct val="100000"/>
              </a:lnSpc>
              <a:spcBef>
                <a:spcPts val="5"/>
              </a:spcBef>
            </a:pPr>
            <a:r>
              <a:rPr sz="4000" dirty="0"/>
              <a:t>Submission</a:t>
            </a:r>
            <a:r>
              <a:rPr sz="4000" spc="-200" dirty="0"/>
              <a:t> </a:t>
            </a:r>
            <a:r>
              <a:rPr sz="4000" spc="-10" dirty="0"/>
              <a:t>Requirements</a:t>
            </a:r>
            <a:endParaRPr sz="4000"/>
          </a:p>
        </p:txBody>
      </p:sp>
      <p:sp>
        <p:nvSpPr>
          <p:cNvPr id="5" name="object 5"/>
          <p:cNvSpPr txBox="1"/>
          <p:nvPr/>
        </p:nvSpPr>
        <p:spPr>
          <a:xfrm>
            <a:off x="841502" y="1773427"/>
            <a:ext cx="7430770" cy="19037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7050" marR="5080" indent="-514350">
              <a:lnSpc>
                <a:spcPct val="100000"/>
              </a:lnSpc>
              <a:spcBef>
                <a:spcPts val="100"/>
              </a:spcBef>
              <a:buAutoNum type="arabicPeriod" startAt="13"/>
              <a:tabLst>
                <a:tab pos="527050" algn="l"/>
              </a:tabLst>
            </a:pPr>
            <a:r>
              <a:rPr sz="2800" dirty="0">
                <a:latin typeface="Times New Roman"/>
                <a:cs typeface="Times New Roman"/>
              </a:rPr>
              <a:t>Advertising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Effort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if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unit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was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not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filled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from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the </a:t>
            </a:r>
            <a:r>
              <a:rPr sz="2800" dirty="0">
                <a:latin typeface="Times New Roman"/>
                <a:cs typeface="Times New Roman"/>
              </a:rPr>
              <a:t>waiting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list.</a:t>
            </a:r>
            <a:endParaRPr sz="2800" dirty="0">
              <a:latin typeface="Times New Roman"/>
              <a:cs typeface="Times New Roman"/>
            </a:endParaRPr>
          </a:p>
          <a:p>
            <a:pPr marL="525145" indent="-512445">
              <a:lnSpc>
                <a:spcPct val="100000"/>
              </a:lnSpc>
              <a:spcBef>
                <a:spcPts val="670"/>
              </a:spcBef>
              <a:buAutoNum type="arabicPeriod" startAt="13"/>
              <a:tabLst>
                <a:tab pos="525145" algn="l"/>
              </a:tabLst>
            </a:pPr>
            <a:r>
              <a:rPr sz="2800" dirty="0">
                <a:latin typeface="Times New Roman"/>
                <a:cs typeface="Times New Roman"/>
              </a:rPr>
              <a:t>NTHDC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Checklist.</a:t>
            </a:r>
            <a:endParaRPr sz="2800" dirty="0">
              <a:latin typeface="Times New Roman"/>
              <a:cs typeface="Times New Roman"/>
            </a:endParaRPr>
          </a:p>
          <a:p>
            <a:pPr marL="525145" indent="-512445">
              <a:lnSpc>
                <a:spcPct val="100000"/>
              </a:lnSpc>
              <a:spcBef>
                <a:spcPts val="675"/>
              </a:spcBef>
              <a:buAutoNum type="arabicPeriod" startAt="13"/>
              <a:tabLst>
                <a:tab pos="525145" algn="l"/>
              </a:tabLst>
            </a:pPr>
            <a:r>
              <a:rPr sz="2800" dirty="0">
                <a:latin typeface="Times New Roman"/>
                <a:cs typeface="Times New Roman"/>
              </a:rPr>
              <a:t>All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Certs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must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be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available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in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TRACS</a:t>
            </a:r>
            <a:endParaRPr sz="2800" dirty="0">
              <a:latin typeface="Times New Roman"/>
              <a:cs typeface="Times New Roman"/>
            </a:endParaRPr>
          </a:p>
        </p:txBody>
      </p:sp>
      <p:pic>
        <p:nvPicPr>
          <p:cNvPr id="6146" name="Picture 2" descr="Money Money Money GIFs | Tenor">
            <a:extLst>
              <a:ext uri="{FF2B5EF4-FFF2-40B4-BE49-F238E27FC236}">
                <a16:creationId xmlns:a16="http://schemas.microsoft.com/office/drawing/2014/main" id="{0D8F8CB1-CD15-A438-CC7F-3472F415FD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2586">
            <a:off x="4300093" y="4399891"/>
            <a:ext cx="3245354" cy="2357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39228" y="6201155"/>
            <a:ext cx="1534667" cy="111404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9158922" y="1069339"/>
            <a:ext cx="305435" cy="540766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190"/>
              </a:lnSpc>
            </a:pPr>
            <a:r>
              <a:rPr sz="2200" cap="small" dirty="0">
                <a:solidFill>
                  <a:srgbClr val="FFFFFF"/>
                </a:solidFill>
                <a:latin typeface="Calibri"/>
                <a:cs typeface="Calibri"/>
              </a:rPr>
              <a:t>North</a:t>
            </a:r>
            <a:r>
              <a:rPr sz="2200" cap="small" spc="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cap="small" dirty="0">
                <a:solidFill>
                  <a:srgbClr val="FFFFFF"/>
                </a:solidFill>
                <a:latin typeface="Calibri"/>
                <a:cs typeface="Calibri"/>
              </a:rPr>
              <a:t>Tampa</a:t>
            </a:r>
            <a:r>
              <a:rPr sz="2200" cap="small" spc="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cap="small" dirty="0">
                <a:solidFill>
                  <a:srgbClr val="FFFFFF"/>
                </a:solidFill>
                <a:latin typeface="Calibri"/>
                <a:cs typeface="Calibri"/>
              </a:rPr>
              <a:t>Housing</a:t>
            </a:r>
            <a:r>
              <a:rPr sz="2200" cap="small" spc="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cap="small" dirty="0">
                <a:solidFill>
                  <a:srgbClr val="FFFFFF"/>
                </a:solidFill>
                <a:latin typeface="Calibri"/>
                <a:cs typeface="Calibri"/>
              </a:rPr>
              <a:t>Development</a:t>
            </a:r>
            <a:r>
              <a:rPr sz="2200" cap="small" spc="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cap="small" spc="-25" dirty="0">
                <a:solidFill>
                  <a:srgbClr val="FFFFFF"/>
                </a:solidFill>
                <a:latin typeface="Calibri"/>
                <a:cs typeface="Calibri"/>
              </a:rPr>
              <a:t>Corporation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spc="-25" dirty="0"/>
              <a:t>34</a:t>
            </a:fld>
            <a:endParaRPr spc="-25" dirty="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95300" y="457200"/>
            <a:ext cx="8572500" cy="1295400"/>
          </a:xfrm>
          <a:prstGeom prst="rect">
            <a:avLst/>
          </a:prstGeom>
          <a:solidFill>
            <a:srgbClr val="FBD443"/>
          </a:solidFill>
        </p:spPr>
        <p:txBody>
          <a:bodyPr vert="horz" wrap="square" lIns="0" tIns="12700" rIns="0" bIns="0" rtlCol="0">
            <a:spAutoFit/>
          </a:bodyPr>
          <a:lstStyle/>
          <a:p>
            <a:pPr marL="3377565" marR="687070" indent="-2723515">
              <a:lnSpc>
                <a:spcPct val="100000"/>
              </a:lnSpc>
              <a:spcBef>
                <a:spcPts val="100"/>
              </a:spcBef>
            </a:pPr>
            <a:r>
              <a:rPr sz="4000" dirty="0"/>
              <a:t>Normal</a:t>
            </a:r>
            <a:r>
              <a:rPr sz="4000" spc="-30" dirty="0"/>
              <a:t> </a:t>
            </a:r>
            <a:r>
              <a:rPr sz="4000" dirty="0"/>
              <a:t>Wear</a:t>
            </a:r>
            <a:r>
              <a:rPr sz="4000" spc="-30" dirty="0"/>
              <a:t> </a:t>
            </a:r>
            <a:r>
              <a:rPr sz="4000" dirty="0"/>
              <a:t>&amp;</a:t>
            </a:r>
            <a:r>
              <a:rPr sz="4000" spc="-25" dirty="0"/>
              <a:t> </a:t>
            </a:r>
            <a:r>
              <a:rPr sz="4000" dirty="0"/>
              <a:t>Tear</a:t>
            </a:r>
            <a:r>
              <a:rPr sz="4000" spc="-30" dirty="0"/>
              <a:t> </a:t>
            </a:r>
            <a:r>
              <a:rPr sz="4000" dirty="0"/>
              <a:t>Vs.</a:t>
            </a:r>
            <a:r>
              <a:rPr sz="4000" spc="-25" dirty="0"/>
              <a:t> </a:t>
            </a:r>
            <a:r>
              <a:rPr sz="4000" spc="-10" dirty="0"/>
              <a:t>Tenant Damage</a:t>
            </a:r>
            <a:endParaRPr sz="4000"/>
          </a:p>
        </p:txBody>
      </p:sp>
      <p:sp>
        <p:nvSpPr>
          <p:cNvPr id="5" name="object 5"/>
          <p:cNvSpPr txBox="1"/>
          <p:nvPr/>
        </p:nvSpPr>
        <p:spPr>
          <a:xfrm>
            <a:off x="689101" y="1669961"/>
            <a:ext cx="3713479" cy="5226685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0"/>
              </a:spcBef>
            </a:pPr>
            <a:r>
              <a:rPr sz="32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Normal</a:t>
            </a:r>
            <a:r>
              <a:rPr sz="3200" u="sng" spc="-8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00" u="sng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Wear/Tear</a:t>
            </a:r>
            <a:endParaRPr sz="3200">
              <a:latin typeface="Times New Roman"/>
              <a:cs typeface="Times New Roman"/>
            </a:endParaRPr>
          </a:p>
          <a:p>
            <a:pPr marL="300355" marR="334010" indent="-235585">
              <a:lnSpc>
                <a:spcPct val="100000"/>
              </a:lnSpc>
              <a:spcBef>
                <a:spcPts val="600"/>
              </a:spcBef>
              <a:buFont typeface="Wingdings"/>
              <a:buChar char=""/>
              <a:tabLst>
                <a:tab pos="300355" algn="l"/>
                <a:tab pos="376555" algn="l"/>
              </a:tabLst>
            </a:pP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2400" dirty="0">
                <a:latin typeface="Times New Roman"/>
                <a:cs typeface="Times New Roman"/>
              </a:rPr>
              <a:t>Fading,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peeling,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cracked paint.</a:t>
            </a:r>
            <a:endParaRPr sz="2400">
              <a:latin typeface="Times New Roman"/>
              <a:cs typeface="Times New Roman"/>
            </a:endParaRPr>
          </a:p>
          <a:p>
            <a:pPr marL="300355" marR="5080" indent="-235585">
              <a:lnSpc>
                <a:spcPct val="100000"/>
              </a:lnSpc>
              <a:spcBef>
                <a:spcPts val="575"/>
              </a:spcBef>
              <a:buFont typeface="Wingdings"/>
              <a:buChar char=""/>
              <a:tabLst>
                <a:tab pos="300355" algn="l"/>
                <a:tab pos="376555" algn="l"/>
              </a:tabLst>
            </a:pP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2400" dirty="0">
                <a:latin typeface="Times New Roman"/>
                <a:cs typeface="Times New Roman"/>
              </a:rPr>
              <a:t>Carpet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faded,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dirty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or </a:t>
            </a:r>
            <a:r>
              <a:rPr sz="2400" spc="-20" dirty="0">
                <a:latin typeface="Times New Roman"/>
                <a:cs typeface="Times New Roman"/>
              </a:rPr>
              <a:t>worn </a:t>
            </a:r>
            <a:r>
              <a:rPr sz="2400" dirty="0">
                <a:latin typeface="Times New Roman"/>
                <a:cs typeface="Times New Roman"/>
              </a:rPr>
              <a:t>thin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from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walking.</a:t>
            </a:r>
            <a:endParaRPr sz="2400">
              <a:latin typeface="Times New Roman"/>
              <a:cs typeface="Times New Roman"/>
            </a:endParaRPr>
          </a:p>
          <a:p>
            <a:pPr marL="299720" indent="-234950">
              <a:lnSpc>
                <a:spcPct val="100000"/>
              </a:lnSpc>
              <a:spcBef>
                <a:spcPts val="580"/>
              </a:spcBef>
              <a:buSzPct val="75000"/>
              <a:buFont typeface="Wingdings"/>
              <a:buChar char=""/>
              <a:tabLst>
                <a:tab pos="299720" algn="l"/>
              </a:tabLst>
            </a:pPr>
            <a:r>
              <a:rPr sz="2400" dirty="0">
                <a:latin typeface="Times New Roman"/>
                <a:cs typeface="Times New Roman"/>
              </a:rPr>
              <a:t>Rusty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metal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fixtures.</a:t>
            </a:r>
            <a:endParaRPr sz="2400">
              <a:latin typeface="Times New Roman"/>
              <a:cs typeface="Times New Roman"/>
            </a:endParaRPr>
          </a:p>
          <a:p>
            <a:pPr marL="299720" indent="-234950">
              <a:lnSpc>
                <a:spcPct val="100000"/>
              </a:lnSpc>
              <a:spcBef>
                <a:spcPts val="575"/>
              </a:spcBef>
              <a:buSzPct val="75000"/>
              <a:buFont typeface="Wingdings"/>
              <a:buChar char=""/>
              <a:tabLst>
                <a:tab pos="299720" algn="l"/>
              </a:tabLst>
            </a:pPr>
            <a:r>
              <a:rPr sz="2400" dirty="0">
                <a:latin typeface="Times New Roman"/>
                <a:cs typeface="Times New Roman"/>
              </a:rPr>
              <a:t>Dirty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or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fade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blinds.</a:t>
            </a:r>
            <a:endParaRPr sz="2400">
              <a:latin typeface="Times New Roman"/>
              <a:cs typeface="Times New Roman"/>
            </a:endParaRPr>
          </a:p>
          <a:p>
            <a:pPr marL="300355" marR="214629" indent="-235585">
              <a:lnSpc>
                <a:spcPct val="100000"/>
              </a:lnSpc>
              <a:spcBef>
                <a:spcPts val="575"/>
              </a:spcBef>
              <a:buSzPct val="75000"/>
              <a:buFont typeface="Wingdings"/>
              <a:buChar char=""/>
              <a:tabLst>
                <a:tab pos="300355" algn="l"/>
              </a:tabLst>
            </a:pPr>
            <a:r>
              <a:rPr sz="2400" dirty="0">
                <a:latin typeface="Times New Roman"/>
                <a:cs typeface="Times New Roman"/>
              </a:rPr>
              <a:t>Nail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holes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or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cracks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the </a:t>
            </a:r>
            <a:r>
              <a:rPr sz="2400" spc="-10" dirty="0">
                <a:latin typeface="Times New Roman"/>
                <a:cs typeface="Times New Roman"/>
              </a:rPr>
              <a:t>wall.</a:t>
            </a:r>
            <a:endParaRPr sz="2400">
              <a:latin typeface="Times New Roman"/>
              <a:cs typeface="Times New Roman"/>
            </a:endParaRPr>
          </a:p>
          <a:p>
            <a:pPr marL="299720" indent="-234950">
              <a:lnSpc>
                <a:spcPct val="100000"/>
              </a:lnSpc>
              <a:spcBef>
                <a:spcPts val="575"/>
              </a:spcBef>
              <a:buSzPct val="75000"/>
              <a:buFont typeface="Wingdings"/>
              <a:buChar char=""/>
              <a:tabLst>
                <a:tab pos="299720" algn="l"/>
              </a:tabLst>
            </a:pPr>
            <a:r>
              <a:rPr sz="2400" dirty="0">
                <a:latin typeface="Times New Roman"/>
                <a:cs typeface="Times New Roman"/>
              </a:rPr>
              <a:t>Small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chips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</a:t>
            </a:r>
            <a:r>
              <a:rPr sz="2400" spc="-10" dirty="0">
                <a:latin typeface="Times New Roman"/>
                <a:cs typeface="Times New Roman"/>
              </a:rPr>
              <a:t> plaster.</a:t>
            </a:r>
            <a:endParaRPr sz="2400">
              <a:latin typeface="Times New Roman"/>
              <a:cs typeface="Times New Roman"/>
            </a:endParaRPr>
          </a:p>
          <a:p>
            <a:pPr marL="299720" indent="-234950">
              <a:lnSpc>
                <a:spcPct val="100000"/>
              </a:lnSpc>
              <a:spcBef>
                <a:spcPts val="575"/>
              </a:spcBef>
              <a:buSzPct val="75000"/>
              <a:buFont typeface="Wingdings"/>
              <a:buChar char=""/>
              <a:tabLst>
                <a:tab pos="299720" algn="l"/>
              </a:tabLst>
            </a:pPr>
            <a:r>
              <a:rPr sz="2400" dirty="0">
                <a:latin typeface="Times New Roman"/>
                <a:cs typeface="Times New Roman"/>
              </a:rPr>
              <a:t>Loose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grouting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and</a:t>
            </a:r>
            <a:r>
              <a:rPr sz="2400" spc="-10" dirty="0">
                <a:latin typeface="Times New Roman"/>
                <a:cs typeface="Times New Roman"/>
              </a:rPr>
              <a:t> tiles.</a:t>
            </a:r>
            <a:endParaRPr sz="2400">
              <a:latin typeface="Times New Roman"/>
              <a:cs typeface="Times New Roman"/>
            </a:endParaRPr>
          </a:p>
          <a:p>
            <a:pPr marL="299720" indent="-234950">
              <a:lnSpc>
                <a:spcPct val="100000"/>
              </a:lnSpc>
              <a:spcBef>
                <a:spcPts val="580"/>
              </a:spcBef>
              <a:buSzPct val="75000"/>
              <a:buFont typeface="Wingdings"/>
              <a:buChar char=""/>
              <a:tabLst>
                <a:tab pos="299720" algn="l"/>
              </a:tabLst>
            </a:pPr>
            <a:r>
              <a:rPr sz="2400" dirty="0">
                <a:latin typeface="Times New Roman"/>
                <a:cs typeface="Times New Roman"/>
              </a:rPr>
              <a:t>Slightly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faded</a:t>
            </a:r>
            <a:r>
              <a:rPr sz="2400" spc="-10" dirty="0">
                <a:latin typeface="Times New Roman"/>
                <a:cs typeface="Times New Roman"/>
              </a:rPr>
              <a:t> wallpaper.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032502" y="1669961"/>
            <a:ext cx="3818254" cy="4393510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0"/>
              </a:spcBef>
            </a:pPr>
            <a:r>
              <a:rPr sz="32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Tenant</a:t>
            </a:r>
            <a:r>
              <a:rPr sz="3200" u="sng" spc="-8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00" u="sng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Damage</a:t>
            </a:r>
            <a:endParaRPr sz="3200" dirty="0">
              <a:latin typeface="Times New Roman"/>
              <a:cs typeface="Times New Roman"/>
            </a:endParaRPr>
          </a:p>
          <a:p>
            <a:pPr marL="376555" indent="-311785">
              <a:lnSpc>
                <a:spcPct val="100000"/>
              </a:lnSpc>
              <a:spcBef>
                <a:spcPts val="600"/>
              </a:spcBef>
              <a:buSzPct val="75000"/>
              <a:buFont typeface="Wingdings"/>
              <a:buChar char=""/>
              <a:tabLst>
                <a:tab pos="376555" algn="l"/>
              </a:tabLst>
            </a:pPr>
            <a:r>
              <a:rPr sz="2400" dirty="0">
                <a:latin typeface="Times New Roman"/>
                <a:cs typeface="Times New Roman"/>
              </a:rPr>
              <a:t>Missing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Fixtures</a:t>
            </a:r>
            <a:endParaRPr sz="2400" dirty="0">
              <a:latin typeface="Times New Roman"/>
              <a:cs typeface="Times New Roman"/>
            </a:endParaRPr>
          </a:p>
          <a:p>
            <a:pPr marL="299720" indent="-234950">
              <a:lnSpc>
                <a:spcPct val="100000"/>
              </a:lnSpc>
              <a:spcBef>
                <a:spcPts val="575"/>
              </a:spcBef>
              <a:buSzPct val="75000"/>
              <a:buFont typeface="Wingdings"/>
              <a:buChar char=""/>
              <a:tabLst>
                <a:tab pos="299720" algn="l"/>
              </a:tabLst>
            </a:pPr>
            <a:r>
              <a:rPr sz="2400" dirty="0">
                <a:latin typeface="Times New Roman"/>
                <a:cs typeface="Times New Roman"/>
              </a:rPr>
              <a:t>Broken</a:t>
            </a:r>
            <a:r>
              <a:rPr sz="2400" spc="-10" dirty="0">
                <a:latin typeface="Times New Roman"/>
                <a:cs typeface="Times New Roman"/>
              </a:rPr>
              <a:t> windows</a:t>
            </a:r>
            <a:endParaRPr sz="2400" dirty="0">
              <a:latin typeface="Times New Roman"/>
              <a:cs typeface="Times New Roman"/>
            </a:endParaRPr>
          </a:p>
          <a:p>
            <a:pPr marL="300355" marR="360680" indent="-235585">
              <a:lnSpc>
                <a:spcPct val="100000"/>
              </a:lnSpc>
              <a:spcBef>
                <a:spcPts val="580"/>
              </a:spcBef>
              <a:buSzPct val="75000"/>
              <a:buFont typeface="Wingdings"/>
              <a:buChar char=""/>
              <a:tabLst>
                <a:tab pos="300355" algn="l"/>
              </a:tabLst>
            </a:pPr>
            <a:r>
              <a:rPr sz="2400" dirty="0">
                <a:latin typeface="Times New Roman"/>
                <a:cs typeface="Times New Roman"/>
              </a:rPr>
              <a:t>Holes,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stains,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burns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the </a:t>
            </a:r>
            <a:r>
              <a:rPr sz="2400" spc="-10" dirty="0">
                <a:latin typeface="Times New Roman"/>
                <a:cs typeface="Times New Roman"/>
              </a:rPr>
              <a:t>carpet.</a:t>
            </a:r>
            <a:endParaRPr sz="2400" dirty="0">
              <a:latin typeface="Times New Roman"/>
              <a:cs typeface="Times New Roman"/>
            </a:endParaRPr>
          </a:p>
          <a:p>
            <a:pPr marL="299720" indent="-234950">
              <a:lnSpc>
                <a:spcPct val="100000"/>
              </a:lnSpc>
              <a:spcBef>
                <a:spcPts val="575"/>
              </a:spcBef>
              <a:buSzPct val="75000"/>
              <a:buFont typeface="Wingdings"/>
              <a:buChar char=""/>
              <a:tabLst>
                <a:tab pos="299720" algn="l"/>
              </a:tabLst>
            </a:pPr>
            <a:r>
              <a:rPr sz="2400" dirty="0">
                <a:latin typeface="Times New Roman"/>
                <a:cs typeface="Times New Roman"/>
              </a:rPr>
              <a:t>Holes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sheetrock.</a:t>
            </a:r>
            <a:endParaRPr sz="2400" dirty="0">
              <a:latin typeface="Times New Roman"/>
              <a:cs typeface="Times New Roman"/>
            </a:endParaRPr>
          </a:p>
          <a:p>
            <a:pPr marL="299720" indent="-234950">
              <a:lnSpc>
                <a:spcPct val="100000"/>
              </a:lnSpc>
              <a:spcBef>
                <a:spcPts val="575"/>
              </a:spcBef>
              <a:buSzPct val="75000"/>
              <a:buFont typeface="Wingdings"/>
              <a:buChar char=""/>
              <a:tabLst>
                <a:tab pos="299720" algn="l"/>
              </a:tabLst>
            </a:pPr>
            <a:r>
              <a:rPr sz="2400" dirty="0">
                <a:latin typeface="Times New Roman"/>
                <a:cs typeface="Times New Roman"/>
              </a:rPr>
              <a:t>Doors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removed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from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hinges.</a:t>
            </a:r>
            <a:endParaRPr sz="2400" dirty="0">
              <a:latin typeface="Times New Roman"/>
              <a:cs typeface="Times New Roman"/>
            </a:endParaRPr>
          </a:p>
          <a:p>
            <a:pPr marL="300355" marR="161925" indent="-235585">
              <a:lnSpc>
                <a:spcPct val="100000"/>
              </a:lnSpc>
              <a:spcBef>
                <a:spcPts val="575"/>
              </a:spcBef>
              <a:buSzPct val="75000"/>
              <a:buFont typeface="Wingdings"/>
              <a:buChar char=""/>
              <a:tabLst>
                <a:tab pos="300355" algn="l"/>
              </a:tabLst>
            </a:pPr>
            <a:r>
              <a:rPr sz="2400" dirty="0">
                <a:latin typeface="Times New Roman"/>
                <a:cs typeface="Times New Roman"/>
              </a:rPr>
              <a:t>Drawings,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markings, </a:t>
            </a:r>
            <a:r>
              <a:rPr sz="2400" dirty="0">
                <a:latin typeface="Times New Roman"/>
                <a:cs typeface="Times New Roman"/>
              </a:rPr>
              <a:t>discoloration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on the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wall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or </a:t>
            </a:r>
            <a:r>
              <a:rPr sz="2400" dirty="0">
                <a:latin typeface="Times New Roman"/>
                <a:cs typeface="Times New Roman"/>
              </a:rPr>
              <a:t>wall</a:t>
            </a:r>
            <a:r>
              <a:rPr sz="2400" spc="-10" dirty="0">
                <a:latin typeface="Times New Roman"/>
                <a:cs typeface="Times New Roman"/>
              </a:rPr>
              <a:t>paper.</a:t>
            </a:r>
            <a:endParaRPr sz="2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58922" y="1069339"/>
            <a:ext cx="305435" cy="540766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190"/>
              </a:lnSpc>
            </a:pPr>
            <a:r>
              <a:rPr sz="2200" cap="small" dirty="0">
                <a:solidFill>
                  <a:srgbClr val="FFFFFF"/>
                </a:solidFill>
                <a:latin typeface="Calibri"/>
                <a:cs typeface="Calibri"/>
              </a:rPr>
              <a:t>North</a:t>
            </a:r>
            <a:r>
              <a:rPr sz="2200" cap="small" spc="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cap="small" dirty="0">
                <a:solidFill>
                  <a:srgbClr val="FFFFFF"/>
                </a:solidFill>
                <a:latin typeface="Calibri"/>
                <a:cs typeface="Calibri"/>
              </a:rPr>
              <a:t>Tampa</a:t>
            </a:r>
            <a:r>
              <a:rPr sz="2200" cap="small" spc="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cap="small" dirty="0">
                <a:solidFill>
                  <a:srgbClr val="FFFFFF"/>
                </a:solidFill>
                <a:latin typeface="Calibri"/>
                <a:cs typeface="Calibri"/>
              </a:rPr>
              <a:t>Housing</a:t>
            </a:r>
            <a:r>
              <a:rPr sz="2200" cap="small" spc="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cap="small" dirty="0">
                <a:solidFill>
                  <a:srgbClr val="FFFFFF"/>
                </a:solidFill>
                <a:latin typeface="Calibri"/>
                <a:cs typeface="Calibri"/>
              </a:rPr>
              <a:t>Development</a:t>
            </a:r>
            <a:r>
              <a:rPr sz="2200" cap="small" spc="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cap="small" spc="-25" dirty="0">
                <a:solidFill>
                  <a:srgbClr val="FFFFFF"/>
                </a:solidFill>
                <a:latin typeface="Calibri"/>
                <a:cs typeface="Calibri"/>
              </a:rPr>
              <a:t>Corporation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95300" y="457200"/>
            <a:ext cx="8572500" cy="1295400"/>
          </a:xfrm>
          <a:prstGeom prst="rect">
            <a:avLst/>
          </a:prstGeom>
          <a:solidFill>
            <a:srgbClr val="FBD443"/>
          </a:solidFill>
        </p:spPr>
        <p:txBody>
          <a:bodyPr vert="horz" wrap="square" lIns="0" tIns="381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0"/>
              </a:spcBef>
            </a:pPr>
            <a:endParaRPr sz="4000">
              <a:latin typeface="Times New Roman"/>
              <a:cs typeface="Times New Roman"/>
            </a:endParaRPr>
          </a:p>
          <a:p>
            <a:pPr marL="76835">
              <a:lnSpc>
                <a:spcPct val="100000"/>
              </a:lnSpc>
              <a:spcBef>
                <a:spcPts val="5"/>
              </a:spcBef>
            </a:pPr>
            <a:r>
              <a:rPr sz="4000" dirty="0"/>
              <a:t>Life</a:t>
            </a:r>
            <a:r>
              <a:rPr sz="4000" spc="-25" dirty="0"/>
              <a:t> </a:t>
            </a:r>
            <a:r>
              <a:rPr sz="4000" dirty="0"/>
              <a:t>Expectancy</a:t>
            </a:r>
            <a:r>
              <a:rPr sz="4000" spc="-25" dirty="0"/>
              <a:t> </a:t>
            </a:r>
            <a:r>
              <a:rPr sz="4000" dirty="0"/>
              <a:t>for</a:t>
            </a:r>
            <a:r>
              <a:rPr sz="4000" spc="-20" dirty="0"/>
              <a:t> </a:t>
            </a:r>
            <a:r>
              <a:rPr sz="4000" dirty="0"/>
              <a:t>Replaceable</a:t>
            </a:r>
            <a:r>
              <a:rPr sz="4000" spc="-25" dirty="0"/>
              <a:t> </a:t>
            </a:r>
            <a:r>
              <a:rPr sz="4000" spc="-10" dirty="0"/>
              <a:t>Items</a:t>
            </a:r>
            <a:endParaRPr sz="400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6551" y="1898903"/>
            <a:ext cx="8542019" cy="5416296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spc="-25" dirty="0"/>
              <a:t>35</a:t>
            </a:fld>
            <a:endParaRPr spc="-25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58922" y="1069339"/>
            <a:ext cx="305435" cy="540766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190"/>
              </a:lnSpc>
            </a:pPr>
            <a:r>
              <a:rPr sz="2200" cap="small" dirty="0">
                <a:solidFill>
                  <a:srgbClr val="FFFFFF"/>
                </a:solidFill>
                <a:latin typeface="Calibri"/>
                <a:cs typeface="Calibri"/>
              </a:rPr>
              <a:t>North</a:t>
            </a:r>
            <a:r>
              <a:rPr sz="2200" cap="small" spc="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cap="small" dirty="0">
                <a:solidFill>
                  <a:srgbClr val="FFFFFF"/>
                </a:solidFill>
                <a:latin typeface="Calibri"/>
                <a:cs typeface="Calibri"/>
              </a:rPr>
              <a:t>Tampa</a:t>
            </a:r>
            <a:r>
              <a:rPr sz="2200" cap="small" spc="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cap="small" dirty="0">
                <a:solidFill>
                  <a:srgbClr val="FFFFFF"/>
                </a:solidFill>
                <a:latin typeface="Calibri"/>
                <a:cs typeface="Calibri"/>
              </a:rPr>
              <a:t>Housing</a:t>
            </a:r>
            <a:r>
              <a:rPr sz="2200" cap="small" spc="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cap="small" dirty="0">
                <a:solidFill>
                  <a:srgbClr val="FFFFFF"/>
                </a:solidFill>
                <a:latin typeface="Calibri"/>
                <a:cs typeface="Calibri"/>
              </a:rPr>
              <a:t>Development</a:t>
            </a:r>
            <a:r>
              <a:rPr sz="2200" cap="small" spc="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cap="small" spc="-25" dirty="0">
                <a:solidFill>
                  <a:srgbClr val="FFFFFF"/>
                </a:solidFill>
                <a:latin typeface="Calibri"/>
                <a:cs typeface="Calibri"/>
              </a:rPr>
              <a:t>Corporation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95300" y="457200"/>
            <a:ext cx="8572500" cy="1295400"/>
          </a:xfrm>
          <a:prstGeom prst="rect">
            <a:avLst/>
          </a:prstGeom>
          <a:solidFill>
            <a:srgbClr val="FBD443"/>
          </a:solidFill>
        </p:spPr>
        <p:txBody>
          <a:bodyPr vert="horz" wrap="square" lIns="0" tIns="381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0"/>
              </a:spcBef>
            </a:pPr>
            <a:endParaRPr sz="4000">
              <a:latin typeface="Times New Roman"/>
              <a:cs typeface="Times New Roman"/>
            </a:endParaRPr>
          </a:p>
          <a:p>
            <a:pPr marL="687705">
              <a:lnSpc>
                <a:spcPct val="100000"/>
              </a:lnSpc>
              <a:spcBef>
                <a:spcPts val="5"/>
              </a:spcBef>
            </a:pPr>
            <a:r>
              <a:rPr sz="4000" dirty="0"/>
              <a:t>Tenant</a:t>
            </a:r>
            <a:r>
              <a:rPr sz="4000" spc="-80" dirty="0"/>
              <a:t> </a:t>
            </a:r>
            <a:r>
              <a:rPr sz="4000" dirty="0"/>
              <a:t>Damage</a:t>
            </a:r>
            <a:r>
              <a:rPr sz="4000" spc="-75" dirty="0"/>
              <a:t> </a:t>
            </a:r>
            <a:r>
              <a:rPr sz="4000" dirty="0"/>
              <a:t>Submission</a:t>
            </a:r>
            <a:r>
              <a:rPr sz="4000" spc="-75" dirty="0"/>
              <a:t> </a:t>
            </a:r>
            <a:r>
              <a:rPr sz="4000" spc="-20" dirty="0"/>
              <a:t>Tips</a:t>
            </a:r>
            <a:endParaRPr sz="4000"/>
          </a:p>
        </p:txBody>
      </p:sp>
      <p:sp>
        <p:nvSpPr>
          <p:cNvPr id="4" name="object 4"/>
          <p:cNvSpPr txBox="1"/>
          <p:nvPr/>
        </p:nvSpPr>
        <p:spPr>
          <a:xfrm>
            <a:off x="841502" y="1771904"/>
            <a:ext cx="7847330" cy="507254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0029" marR="5080" indent="-227965">
              <a:spcBef>
                <a:spcPts val="95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sz="2800" dirty="0">
                <a:latin typeface="Times New Roman"/>
                <a:cs typeface="Times New Roman"/>
              </a:rPr>
              <a:t>Claims</a:t>
            </a:r>
            <a:r>
              <a:rPr lang="en-US" sz="2800" spc="-60" dirty="0">
                <a:latin typeface="Times New Roman"/>
                <a:cs typeface="Times New Roman"/>
              </a:rPr>
              <a:t> </a:t>
            </a:r>
            <a:r>
              <a:rPr lang="en-US" sz="2800" dirty="0">
                <a:latin typeface="Times New Roman"/>
                <a:cs typeface="Times New Roman"/>
              </a:rPr>
              <a:t>must</a:t>
            </a:r>
            <a:r>
              <a:rPr lang="en-US" sz="2800" spc="-55" dirty="0">
                <a:latin typeface="Times New Roman"/>
                <a:cs typeface="Times New Roman"/>
              </a:rPr>
              <a:t> </a:t>
            </a:r>
            <a:r>
              <a:rPr lang="en-US" sz="2800" dirty="0">
                <a:latin typeface="Times New Roman"/>
                <a:cs typeface="Times New Roman"/>
              </a:rPr>
              <a:t>be</a:t>
            </a:r>
            <a:r>
              <a:rPr lang="en-US" sz="2800" spc="-55" dirty="0">
                <a:latin typeface="Times New Roman"/>
                <a:cs typeface="Times New Roman"/>
              </a:rPr>
              <a:t> </a:t>
            </a:r>
            <a:r>
              <a:rPr lang="en-US" sz="2800" dirty="0">
                <a:latin typeface="Times New Roman"/>
                <a:cs typeface="Times New Roman"/>
              </a:rPr>
              <a:t>submitted</a:t>
            </a:r>
            <a:r>
              <a:rPr lang="en-US" sz="2800" spc="-55" dirty="0">
                <a:latin typeface="Times New Roman"/>
                <a:cs typeface="Times New Roman"/>
              </a:rPr>
              <a:t> </a:t>
            </a:r>
            <a:r>
              <a:rPr lang="en-US" sz="2800" dirty="0">
                <a:latin typeface="Times New Roman"/>
                <a:cs typeface="Times New Roman"/>
              </a:rPr>
              <a:t>within</a:t>
            </a:r>
            <a:r>
              <a:rPr lang="en-US" sz="2800" spc="-55" dirty="0">
                <a:latin typeface="Times New Roman"/>
                <a:cs typeface="Times New Roman"/>
              </a:rPr>
              <a:t> </a:t>
            </a:r>
            <a:r>
              <a:rPr lang="en-US" sz="2800" dirty="0">
                <a:latin typeface="Times New Roman"/>
                <a:cs typeface="Times New Roman"/>
              </a:rPr>
              <a:t>180</a:t>
            </a:r>
            <a:r>
              <a:rPr lang="en-US" sz="2800" spc="-55" dirty="0">
                <a:latin typeface="Times New Roman"/>
                <a:cs typeface="Times New Roman"/>
              </a:rPr>
              <a:t> </a:t>
            </a:r>
            <a:r>
              <a:rPr lang="en-US" sz="2800" dirty="0">
                <a:latin typeface="Times New Roman"/>
                <a:cs typeface="Times New Roman"/>
              </a:rPr>
              <a:t>days</a:t>
            </a:r>
            <a:r>
              <a:rPr lang="en-US" sz="2800" spc="-65" dirty="0">
                <a:latin typeface="Times New Roman"/>
                <a:cs typeface="Times New Roman"/>
              </a:rPr>
              <a:t> </a:t>
            </a:r>
            <a:r>
              <a:rPr lang="en-US" sz="2800" spc="-20" dirty="0">
                <a:latin typeface="Times New Roman"/>
                <a:cs typeface="Times New Roman"/>
              </a:rPr>
              <a:t>from </a:t>
            </a:r>
            <a:r>
              <a:rPr lang="en-US" sz="2800" dirty="0">
                <a:latin typeface="Times New Roman"/>
                <a:cs typeface="Times New Roman"/>
              </a:rPr>
              <a:t>the</a:t>
            </a:r>
            <a:r>
              <a:rPr lang="en-US" sz="2800" spc="-50" dirty="0">
                <a:latin typeface="Times New Roman"/>
                <a:cs typeface="Times New Roman"/>
              </a:rPr>
              <a:t> </a:t>
            </a:r>
            <a:r>
              <a:rPr lang="en-US" sz="2800" dirty="0">
                <a:latin typeface="Times New Roman"/>
                <a:cs typeface="Times New Roman"/>
              </a:rPr>
              <a:t>date</a:t>
            </a:r>
            <a:r>
              <a:rPr lang="en-US" sz="2800" spc="-50" dirty="0">
                <a:latin typeface="Times New Roman"/>
                <a:cs typeface="Times New Roman"/>
              </a:rPr>
              <a:t> </a:t>
            </a:r>
            <a:r>
              <a:rPr lang="en-US" sz="2800" dirty="0">
                <a:latin typeface="Times New Roman"/>
                <a:cs typeface="Times New Roman"/>
              </a:rPr>
              <a:t>the</a:t>
            </a:r>
            <a:r>
              <a:rPr lang="en-US" sz="2800" spc="-45" dirty="0">
                <a:latin typeface="Times New Roman"/>
                <a:cs typeface="Times New Roman"/>
              </a:rPr>
              <a:t> </a:t>
            </a:r>
            <a:r>
              <a:rPr lang="en-US" sz="2800" dirty="0">
                <a:latin typeface="Times New Roman"/>
                <a:cs typeface="Times New Roman"/>
              </a:rPr>
              <a:t>unit</a:t>
            </a:r>
            <a:r>
              <a:rPr lang="en-US" sz="2800" spc="-50" dirty="0">
                <a:latin typeface="Times New Roman"/>
                <a:cs typeface="Times New Roman"/>
              </a:rPr>
              <a:t> </a:t>
            </a:r>
            <a:r>
              <a:rPr lang="en-US" sz="2800" dirty="0">
                <a:latin typeface="Times New Roman"/>
                <a:cs typeface="Times New Roman"/>
              </a:rPr>
              <a:t>became</a:t>
            </a:r>
            <a:r>
              <a:rPr lang="en-US" sz="2800" spc="-45" dirty="0">
                <a:latin typeface="Times New Roman"/>
                <a:cs typeface="Times New Roman"/>
              </a:rPr>
              <a:t> </a:t>
            </a:r>
            <a:r>
              <a:rPr lang="en-US" sz="2800" dirty="0">
                <a:latin typeface="Times New Roman"/>
                <a:cs typeface="Times New Roman"/>
              </a:rPr>
              <a:t>available</a:t>
            </a:r>
            <a:r>
              <a:rPr lang="en-US" sz="2800" spc="-30" dirty="0">
                <a:latin typeface="Times New Roman"/>
                <a:cs typeface="Times New Roman"/>
              </a:rPr>
              <a:t> </a:t>
            </a:r>
            <a:r>
              <a:rPr lang="en-US" sz="2800" dirty="0">
                <a:latin typeface="Times New Roman"/>
                <a:cs typeface="Times New Roman"/>
              </a:rPr>
              <a:t>for</a:t>
            </a:r>
            <a:r>
              <a:rPr lang="en-US" sz="2800" spc="-50" dirty="0">
                <a:latin typeface="Times New Roman"/>
                <a:cs typeface="Times New Roman"/>
              </a:rPr>
              <a:t> </a:t>
            </a:r>
            <a:r>
              <a:rPr lang="en-US" sz="2800" spc="-10" dirty="0">
                <a:latin typeface="Times New Roman"/>
                <a:cs typeface="Times New Roman"/>
              </a:rPr>
              <a:t>occupancy.</a:t>
            </a:r>
            <a:endParaRPr lang="en-US" sz="2800" dirty="0">
              <a:latin typeface="Times New Roman"/>
              <a:cs typeface="Times New Roman"/>
            </a:endParaRPr>
          </a:p>
          <a:p>
            <a:pPr marL="240029" marR="5080" indent="-227965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Times New Roman"/>
                <a:cs typeface="Times New Roman"/>
              </a:rPr>
              <a:t>Ensure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that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the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documentation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you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submit 	</a:t>
            </a:r>
            <a:r>
              <a:rPr sz="2800" dirty="0">
                <a:latin typeface="Times New Roman"/>
                <a:cs typeface="Times New Roman"/>
              </a:rPr>
              <a:t>clearly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states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what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the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damage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is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and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the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exact </a:t>
            </a:r>
            <a:r>
              <a:rPr sz="2800" dirty="0">
                <a:latin typeface="Times New Roman"/>
                <a:cs typeface="Times New Roman"/>
              </a:rPr>
              <a:t>cost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to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repair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damage.</a:t>
            </a:r>
            <a:endParaRPr lang="en-US" sz="2800" dirty="0">
              <a:latin typeface="Times New Roman"/>
              <a:cs typeface="Times New Roman"/>
            </a:endParaRPr>
          </a:p>
          <a:p>
            <a:pPr marL="240665" indent="-227965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240665" algn="l"/>
              </a:tabLst>
            </a:pPr>
            <a:r>
              <a:rPr sz="2800" dirty="0">
                <a:latin typeface="Times New Roman"/>
                <a:cs typeface="Times New Roman"/>
              </a:rPr>
              <a:t>Be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descriptive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when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detailing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the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damage.</a:t>
            </a:r>
            <a:endParaRPr lang="en-US" sz="2800" dirty="0">
              <a:latin typeface="Times New Roman"/>
              <a:cs typeface="Times New Roman"/>
            </a:endParaRPr>
          </a:p>
          <a:p>
            <a:pPr marL="184785" marR="186690" indent="-172720" algn="l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186055" algn="l"/>
              </a:tabLst>
            </a:pPr>
            <a:r>
              <a:rPr sz="2800" dirty="0">
                <a:latin typeface="Times New Roman"/>
                <a:cs typeface="Times New Roman"/>
              </a:rPr>
              <a:t>Use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the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Special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Claim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Checklist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as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guide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to 	</a:t>
            </a:r>
            <a:r>
              <a:rPr sz="2800" dirty="0">
                <a:latin typeface="Times New Roman"/>
                <a:cs typeface="Times New Roman"/>
              </a:rPr>
              <a:t>assemble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all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the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documents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you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need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for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your 	</a:t>
            </a:r>
            <a:r>
              <a:rPr sz="2800" dirty="0">
                <a:latin typeface="Times New Roman"/>
                <a:cs typeface="Times New Roman"/>
              </a:rPr>
              <a:t>Special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Claim.</a:t>
            </a:r>
            <a:endParaRPr sz="2800" dirty="0">
              <a:latin typeface="Times New Roman"/>
              <a:cs typeface="Times New Roman"/>
            </a:endParaRPr>
          </a:p>
          <a:p>
            <a:pPr marL="184785" marR="553085" indent="-172720" algn="just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186055" algn="l"/>
              </a:tabLst>
            </a:pPr>
            <a:r>
              <a:rPr sz="2800" dirty="0">
                <a:latin typeface="Times New Roman"/>
                <a:cs typeface="Times New Roman"/>
              </a:rPr>
              <a:t>Do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not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include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SSN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#’s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lang="en-US" sz="2800" spc="-35" dirty="0">
                <a:latin typeface="Times New Roman"/>
                <a:cs typeface="Times New Roman"/>
              </a:rPr>
              <a:t>or DOB’s </a:t>
            </a:r>
            <a:r>
              <a:rPr sz="2800" dirty="0">
                <a:latin typeface="Times New Roman"/>
                <a:cs typeface="Times New Roman"/>
              </a:rPr>
              <a:t>on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any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of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the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claim forms.</a:t>
            </a:r>
            <a:endParaRPr sz="2800" dirty="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33133" y="6372722"/>
            <a:ext cx="1534667" cy="1114044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spc="-25" dirty="0"/>
              <a:t>36</a:t>
            </a:fld>
            <a:endParaRPr spc="-25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58922" y="1069339"/>
            <a:ext cx="305435" cy="540766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190"/>
              </a:lnSpc>
            </a:pPr>
            <a:r>
              <a:rPr sz="2200" cap="small" dirty="0">
                <a:solidFill>
                  <a:srgbClr val="FFFFFF"/>
                </a:solidFill>
                <a:latin typeface="Calibri"/>
                <a:cs typeface="Calibri"/>
              </a:rPr>
              <a:t>North</a:t>
            </a:r>
            <a:r>
              <a:rPr sz="2200" cap="small" spc="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cap="small" dirty="0">
                <a:solidFill>
                  <a:srgbClr val="FFFFFF"/>
                </a:solidFill>
                <a:latin typeface="Calibri"/>
                <a:cs typeface="Calibri"/>
              </a:rPr>
              <a:t>Tampa</a:t>
            </a:r>
            <a:r>
              <a:rPr sz="2200" cap="small" spc="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cap="small" dirty="0">
                <a:solidFill>
                  <a:srgbClr val="FFFFFF"/>
                </a:solidFill>
                <a:latin typeface="Calibri"/>
                <a:cs typeface="Calibri"/>
              </a:rPr>
              <a:t>Housing</a:t>
            </a:r>
            <a:r>
              <a:rPr sz="2200" cap="small" spc="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cap="small" dirty="0">
                <a:solidFill>
                  <a:srgbClr val="FFFFFF"/>
                </a:solidFill>
                <a:latin typeface="Calibri"/>
                <a:cs typeface="Calibri"/>
              </a:rPr>
              <a:t>Development</a:t>
            </a:r>
            <a:r>
              <a:rPr sz="2200" cap="small" spc="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cap="small" spc="-25" dirty="0">
                <a:solidFill>
                  <a:srgbClr val="FFFFFF"/>
                </a:solidFill>
                <a:latin typeface="Calibri"/>
                <a:cs typeface="Calibri"/>
              </a:rPr>
              <a:t>Corporation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9702" y="533399"/>
            <a:ext cx="8699219" cy="1269578"/>
          </a:xfrm>
          <a:prstGeom prst="rect">
            <a:avLst/>
          </a:prstGeom>
          <a:solidFill>
            <a:srgbClr val="FBD443"/>
          </a:solidFill>
        </p:spPr>
        <p:txBody>
          <a:bodyPr vert="horz" wrap="square" lIns="0" tIns="381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0"/>
              </a:spcBef>
            </a:pPr>
            <a:endParaRPr sz="4000" dirty="0">
              <a:latin typeface="Times New Roman"/>
              <a:cs typeface="Times New Roman"/>
            </a:endParaRPr>
          </a:p>
          <a:p>
            <a:pPr marL="687705" algn="ctr">
              <a:lnSpc>
                <a:spcPct val="100000"/>
              </a:lnSpc>
              <a:spcBef>
                <a:spcPts val="5"/>
              </a:spcBef>
            </a:pPr>
            <a:r>
              <a:rPr lang="en-US" sz="4000" dirty="0"/>
              <a:t>Question </a:t>
            </a:r>
            <a:endParaRPr sz="4000" dirty="0"/>
          </a:p>
        </p:txBody>
      </p:sp>
      <p:sp>
        <p:nvSpPr>
          <p:cNvPr id="4" name="object 4"/>
          <p:cNvSpPr txBox="1"/>
          <p:nvPr/>
        </p:nvSpPr>
        <p:spPr>
          <a:xfrm>
            <a:off x="533400" y="1752600"/>
            <a:ext cx="8534400" cy="618566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0029" marR="5080" indent="-227965" algn="ctr">
              <a:spcBef>
                <a:spcPts val="95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sz="2800" dirty="0">
                <a:latin typeface="Times New Roman"/>
                <a:cs typeface="Times New Roman"/>
              </a:rPr>
              <a:t>Is the FL8001299XXXXX number required when submitting claim on HAP? </a:t>
            </a:r>
          </a:p>
          <a:p>
            <a:pPr marL="240029" marR="5080" indent="-227965">
              <a:spcBef>
                <a:spcPts val="95"/>
              </a:spcBef>
              <a:buFont typeface="Arial"/>
              <a:buChar char="•"/>
              <a:tabLst>
                <a:tab pos="241300" algn="l"/>
              </a:tabLst>
            </a:pPr>
            <a:endParaRPr lang="en-US" sz="2800" dirty="0">
              <a:latin typeface="Times New Roman"/>
              <a:cs typeface="Times New Roman"/>
            </a:endParaRPr>
          </a:p>
          <a:p>
            <a:pPr marL="240029" marR="5080" indent="-227965" algn="ctr">
              <a:spcBef>
                <a:spcPts val="95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sz="2800" dirty="0" err="1">
                <a:latin typeface="Times New Roman"/>
                <a:cs typeface="Times New Roman"/>
              </a:rPr>
              <a:t>A.Yes</a:t>
            </a:r>
            <a:endParaRPr lang="en-US" sz="2800" dirty="0">
              <a:latin typeface="Times New Roman"/>
              <a:cs typeface="Times New Roman"/>
            </a:endParaRPr>
          </a:p>
          <a:p>
            <a:pPr marL="240029" marR="5080" indent="-227965" algn="ctr">
              <a:spcBef>
                <a:spcPts val="95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sz="2800" dirty="0">
                <a:latin typeface="Times New Roman"/>
                <a:cs typeface="Times New Roman"/>
              </a:rPr>
              <a:t>B. No</a:t>
            </a:r>
          </a:p>
          <a:p>
            <a:pPr marL="240029" marR="5080" indent="-227965">
              <a:spcBef>
                <a:spcPts val="95"/>
              </a:spcBef>
              <a:buFont typeface="Arial"/>
              <a:buChar char="•"/>
              <a:tabLst>
                <a:tab pos="241300" algn="l"/>
              </a:tabLst>
            </a:pPr>
            <a:endParaRPr lang="en-US" sz="2800" dirty="0">
              <a:latin typeface="Times New Roman"/>
              <a:cs typeface="Times New Roman"/>
            </a:endParaRPr>
          </a:p>
          <a:p>
            <a:pPr marL="240029" marR="5080" indent="-227965" algn="ctr">
              <a:spcBef>
                <a:spcPts val="95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sz="2800" dirty="0">
                <a:latin typeface="Times New Roman"/>
                <a:cs typeface="Times New Roman"/>
              </a:rPr>
              <a:t>How many days do you have to submit the Claim on your HAP?</a:t>
            </a:r>
          </a:p>
          <a:p>
            <a:pPr marL="240029" marR="5080" indent="-227965">
              <a:spcBef>
                <a:spcPts val="95"/>
              </a:spcBef>
              <a:buFont typeface="Arial"/>
              <a:buChar char="•"/>
              <a:tabLst>
                <a:tab pos="241300" algn="l"/>
              </a:tabLst>
            </a:pPr>
            <a:endParaRPr lang="en-US" sz="2800" dirty="0">
              <a:latin typeface="Times New Roman"/>
              <a:cs typeface="Times New Roman"/>
            </a:endParaRPr>
          </a:p>
          <a:p>
            <a:pPr marL="240029" marR="5080" indent="-227965" algn="ctr">
              <a:spcBef>
                <a:spcPts val="95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sz="2800" dirty="0">
                <a:latin typeface="Times New Roman"/>
                <a:cs typeface="Times New Roman"/>
              </a:rPr>
              <a:t>A. 60 days</a:t>
            </a:r>
          </a:p>
          <a:p>
            <a:pPr marL="240029" marR="5080" indent="-227965" algn="ctr">
              <a:spcBef>
                <a:spcPts val="95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sz="2800" dirty="0">
                <a:latin typeface="Times New Roman"/>
                <a:cs typeface="Times New Roman"/>
              </a:rPr>
              <a:t>B. 90 days</a:t>
            </a:r>
          </a:p>
          <a:p>
            <a:pPr marL="240029" marR="5080" indent="-227965" algn="ctr">
              <a:spcBef>
                <a:spcPts val="95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sz="2800" dirty="0">
                <a:latin typeface="Times New Roman"/>
                <a:cs typeface="Times New Roman"/>
              </a:rPr>
              <a:t>C. 120 days </a:t>
            </a:r>
          </a:p>
          <a:p>
            <a:pPr marL="240029" marR="5080" indent="-227965">
              <a:spcBef>
                <a:spcPts val="95"/>
              </a:spcBef>
              <a:buFont typeface="Arial"/>
              <a:buChar char="•"/>
              <a:tabLst>
                <a:tab pos="241300" algn="l"/>
              </a:tabLst>
            </a:pPr>
            <a:endParaRPr lang="en-US" sz="2800" dirty="0">
              <a:latin typeface="Times New Roman"/>
              <a:cs typeface="Times New Roman"/>
            </a:endParaRPr>
          </a:p>
          <a:p>
            <a:pPr marL="240029" marR="5080" indent="-227965">
              <a:spcBef>
                <a:spcPts val="95"/>
              </a:spcBef>
              <a:buFont typeface="Arial"/>
              <a:buChar char="•"/>
              <a:tabLst>
                <a:tab pos="241300" algn="l"/>
              </a:tabLst>
            </a:pPr>
            <a:endParaRPr sz="2800" dirty="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33133" y="6372722"/>
            <a:ext cx="1534667" cy="1114044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spc="-25" dirty="0"/>
              <a:t>37</a:t>
            </a:fld>
            <a:endParaRPr spc="-25" dirty="0"/>
          </a:p>
        </p:txBody>
      </p:sp>
    </p:spTree>
    <p:extLst>
      <p:ext uri="{BB962C8B-B14F-4D97-AF65-F5344CB8AC3E}">
        <p14:creationId xmlns:p14="http://schemas.microsoft.com/office/powerpoint/2010/main" val="964780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58922" y="1069339"/>
            <a:ext cx="305435" cy="540766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190"/>
              </a:lnSpc>
            </a:pPr>
            <a:r>
              <a:rPr sz="2200" cap="small" dirty="0">
                <a:solidFill>
                  <a:srgbClr val="FFFFFF"/>
                </a:solidFill>
                <a:latin typeface="Calibri"/>
                <a:cs typeface="Calibri"/>
              </a:rPr>
              <a:t>North</a:t>
            </a:r>
            <a:r>
              <a:rPr sz="2200" cap="small" spc="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cap="small" dirty="0">
                <a:solidFill>
                  <a:srgbClr val="FFFFFF"/>
                </a:solidFill>
                <a:latin typeface="Calibri"/>
                <a:cs typeface="Calibri"/>
              </a:rPr>
              <a:t>Tampa</a:t>
            </a:r>
            <a:r>
              <a:rPr sz="2200" cap="small" spc="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cap="small" dirty="0">
                <a:solidFill>
                  <a:srgbClr val="FFFFFF"/>
                </a:solidFill>
                <a:latin typeface="Calibri"/>
                <a:cs typeface="Calibri"/>
              </a:rPr>
              <a:t>Housing</a:t>
            </a:r>
            <a:r>
              <a:rPr sz="2200" cap="small" spc="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cap="small" dirty="0">
                <a:solidFill>
                  <a:srgbClr val="FFFFFF"/>
                </a:solidFill>
                <a:latin typeface="Calibri"/>
                <a:cs typeface="Calibri"/>
              </a:rPr>
              <a:t>Development</a:t>
            </a:r>
            <a:r>
              <a:rPr sz="2200" cap="small" spc="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cap="small" spc="-25" dirty="0">
                <a:solidFill>
                  <a:srgbClr val="FFFFFF"/>
                </a:solidFill>
                <a:latin typeface="Calibri"/>
                <a:cs typeface="Calibri"/>
              </a:rPr>
              <a:t>Corporation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95300" y="457200"/>
            <a:ext cx="8572500" cy="1295400"/>
          </a:xfrm>
          <a:prstGeom prst="rect">
            <a:avLst/>
          </a:prstGeom>
          <a:solidFill>
            <a:srgbClr val="FBD443"/>
          </a:solidFill>
        </p:spPr>
        <p:txBody>
          <a:bodyPr vert="horz" wrap="square" lIns="0" tIns="381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0"/>
              </a:spcBef>
            </a:pPr>
            <a:endParaRPr sz="4000" dirty="0">
              <a:latin typeface="Times New Roman"/>
              <a:cs typeface="Times New Roman"/>
            </a:endParaRPr>
          </a:p>
          <a:p>
            <a:pPr marL="687705">
              <a:lnSpc>
                <a:spcPct val="100000"/>
              </a:lnSpc>
              <a:spcBef>
                <a:spcPts val="5"/>
              </a:spcBef>
            </a:pPr>
            <a:r>
              <a:rPr lang="en-US" sz="4000" dirty="0"/>
              <a:t>Submitting Claim on Vouchers </a:t>
            </a:r>
            <a:endParaRPr sz="4000" dirty="0"/>
          </a:p>
        </p:txBody>
      </p:sp>
      <p:sp>
        <p:nvSpPr>
          <p:cNvPr id="4" name="object 4"/>
          <p:cNvSpPr txBox="1"/>
          <p:nvPr/>
        </p:nvSpPr>
        <p:spPr>
          <a:xfrm>
            <a:off x="594043" y="2658538"/>
            <a:ext cx="8626157" cy="219226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0029" marR="5080" indent="-227965">
              <a:spcBef>
                <a:spcPts val="95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sz="2800" dirty="0">
                <a:latin typeface="Times New Roman"/>
                <a:cs typeface="Times New Roman"/>
              </a:rPr>
              <a:t>Please make sure when implementing the approved claim on the HAP that the </a:t>
            </a:r>
            <a:r>
              <a:rPr lang="en-US" sz="2800" b="1" u="sng" dirty="0">
                <a:latin typeface="Times New Roman"/>
                <a:cs typeface="Times New Roman"/>
              </a:rPr>
              <a:t>Entire Unique Claim ID </a:t>
            </a:r>
            <a:r>
              <a:rPr lang="en-US" sz="2800" b="1" u="sng">
                <a:latin typeface="Times New Roman"/>
                <a:cs typeface="Times New Roman"/>
              </a:rPr>
              <a:t># </a:t>
            </a:r>
            <a:r>
              <a:rPr lang="en-US" sz="2800">
                <a:latin typeface="Times New Roman"/>
                <a:cs typeface="Times New Roman"/>
              </a:rPr>
              <a:t> FL8001299XXXXX </a:t>
            </a:r>
            <a:r>
              <a:rPr lang="en-US" sz="2800" dirty="0">
                <a:latin typeface="Times New Roman"/>
                <a:cs typeface="Times New Roman"/>
              </a:rPr>
              <a:t>is included. </a:t>
            </a:r>
          </a:p>
          <a:p>
            <a:pPr marL="240029" marR="5080" indent="-227965">
              <a:spcBef>
                <a:spcPts val="95"/>
              </a:spcBef>
              <a:buFont typeface="Arial"/>
              <a:buChar char="•"/>
              <a:tabLst>
                <a:tab pos="241300" algn="l"/>
              </a:tabLst>
            </a:pPr>
            <a:endParaRPr lang="en-US" sz="2800" dirty="0">
              <a:latin typeface="Times New Roman"/>
              <a:cs typeface="Times New Roman"/>
            </a:endParaRPr>
          </a:p>
          <a:p>
            <a:pPr marL="240029" marR="5080" indent="-227965">
              <a:spcBef>
                <a:spcPts val="95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sz="2800" dirty="0">
                <a:latin typeface="Times New Roman"/>
                <a:cs typeface="Times New Roman"/>
              </a:rPr>
              <a:t>If not, the HAP will be rejected.</a:t>
            </a:r>
            <a:endParaRPr sz="2800" dirty="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33133" y="6372722"/>
            <a:ext cx="1534667" cy="1114044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spc="-25" dirty="0"/>
              <a:t>38</a:t>
            </a:fld>
            <a:endParaRPr spc="-25" dirty="0"/>
          </a:p>
        </p:txBody>
      </p:sp>
    </p:spTree>
    <p:extLst>
      <p:ext uri="{BB962C8B-B14F-4D97-AF65-F5344CB8AC3E}">
        <p14:creationId xmlns:p14="http://schemas.microsoft.com/office/powerpoint/2010/main" val="315027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56704" y="5922264"/>
            <a:ext cx="1917192" cy="139293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9158922" y="871219"/>
            <a:ext cx="305435" cy="540766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190"/>
              </a:lnSpc>
            </a:pPr>
            <a:r>
              <a:rPr sz="2200" cap="small" dirty="0">
                <a:solidFill>
                  <a:srgbClr val="FFFFFF"/>
                </a:solidFill>
                <a:latin typeface="Calibri"/>
                <a:cs typeface="Calibri"/>
              </a:rPr>
              <a:t>North</a:t>
            </a:r>
            <a:r>
              <a:rPr sz="2200" cap="small" spc="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cap="small" dirty="0">
                <a:solidFill>
                  <a:srgbClr val="FFFFFF"/>
                </a:solidFill>
                <a:latin typeface="Calibri"/>
                <a:cs typeface="Calibri"/>
              </a:rPr>
              <a:t>Tampa</a:t>
            </a:r>
            <a:r>
              <a:rPr sz="2200" cap="small" spc="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cap="small" dirty="0">
                <a:solidFill>
                  <a:srgbClr val="FFFFFF"/>
                </a:solidFill>
                <a:latin typeface="Calibri"/>
                <a:cs typeface="Calibri"/>
              </a:rPr>
              <a:t>Housing</a:t>
            </a:r>
            <a:r>
              <a:rPr sz="2200" cap="small" spc="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cap="small" dirty="0">
                <a:solidFill>
                  <a:srgbClr val="FFFFFF"/>
                </a:solidFill>
                <a:latin typeface="Calibri"/>
                <a:cs typeface="Calibri"/>
              </a:rPr>
              <a:t>Development</a:t>
            </a:r>
            <a:r>
              <a:rPr sz="2200" cap="small" spc="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cap="small" spc="-25" dirty="0">
                <a:solidFill>
                  <a:srgbClr val="FFFFFF"/>
                </a:solidFill>
                <a:latin typeface="Calibri"/>
                <a:cs typeface="Calibri"/>
              </a:rPr>
              <a:t>Corporation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95300" y="457200"/>
            <a:ext cx="8572500" cy="1280160"/>
          </a:xfrm>
          <a:prstGeom prst="rect">
            <a:avLst/>
          </a:prstGeom>
          <a:solidFill>
            <a:srgbClr val="FBD443"/>
          </a:solidFill>
        </p:spPr>
        <p:txBody>
          <a:bodyPr vert="horz" wrap="square" lIns="0" tIns="408940" rIns="0" bIns="0" rtlCol="0">
            <a:spAutoFit/>
          </a:bodyPr>
          <a:lstStyle/>
          <a:p>
            <a:pPr marR="180975" algn="ctr">
              <a:lnSpc>
                <a:spcPct val="100000"/>
              </a:lnSpc>
              <a:spcBef>
                <a:spcPts val="3220"/>
              </a:spcBef>
            </a:pPr>
            <a:r>
              <a:rPr sz="4000" spc="-10" dirty="0"/>
              <a:t>Questions???</a:t>
            </a:r>
            <a:endParaRPr sz="4000"/>
          </a:p>
        </p:txBody>
      </p:sp>
      <p:sp>
        <p:nvSpPr>
          <p:cNvPr id="8" name="object 8"/>
          <p:cNvSpPr txBox="1"/>
          <p:nvPr/>
        </p:nvSpPr>
        <p:spPr>
          <a:xfrm>
            <a:off x="1201166" y="7082144"/>
            <a:ext cx="167640" cy="167640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000" spc="-25" dirty="0">
                <a:latin typeface="Arial"/>
                <a:cs typeface="Arial"/>
              </a:rPr>
              <a:t>28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7170" name="Picture 2" descr="Don't ask questions. It's not your ...">
            <a:extLst>
              <a:ext uri="{FF2B5EF4-FFF2-40B4-BE49-F238E27FC236}">
                <a16:creationId xmlns:a16="http://schemas.microsoft.com/office/drawing/2014/main" id="{6FD6B08D-2270-F21D-51E3-7428FEF14F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767951"/>
            <a:ext cx="5943600" cy="4293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378459" rIns="0" bIns="0" rtlCol="0">
            <a:spAutoFit/>
          </a:bodyPr>
          <a:lstStyle/>
          <a:p>
            <a:pPr marL="596900">
              <a:lnSpc>
                <a:spcPct val="100000"/>
              </a:lnSpc>
              <a:spcBef>
                <a:spcPts val="100"/>
              </a:spcBef>
            </a:pPr>
            <a:r>
              <a:rPr spc="120" dirty="0"/>
              <a:t>Regular</a:t>
            </a:r>
            <a:r>
              <a:rPr spc="140" dirty="0"/>
              <a:t> </a:t>
            </a:r>
            <a:r>
              <a:rPr spc="60" dirty="0"/>
              <a:t>Vacancy</a:t>
            </a:r>
            <a:r>
              <a:rPr spc="315" dirty="0"/>
              <a:t> </a:t>
            </a:r>
            <a:r>
              <a:rPr spc="135" dirty="0"/>
              <a:t>Claims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64552" y="5756147"/>
            <a:ext cx="2136648" cy="155905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765301" y="4592828"/>
            <a:ext cx="700405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solidFill>
                  <a:srgbClr val="F1F1F1"/>
                </a:solidFill>
                <a:latin typeface="Times New Roman"/>
                <a:cs typeface="Times New Roman"/>
              </a:rPr>
              <a:t>North</a:t>
            </a:r>
            <a:r>
              <a:rPr sz="2800" spc="-114" dirty="0">
                <a:solidFill>
                  <a:srgbClr val="F1F1F1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F1F1F1"/>
                </a:solidFill>
                <a:latin typeface="Times New Roman"/>
                <a:cs typeface="Times New Roman"/>
              </a:rPr>
              <a:t>Tampa</a:t>
            </a:r>
            <a:r>
              <a:rPr sz="2800" spc="-65" dirty="0">
                <a:solidFill>
                  <a:srgbClr val="F1F1F1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1F1F1"/>
                </a:solidFill>
                <a:latin typeface="Times New Roman"/>
                <a:cs typeface="Times New Roman"/>
              </a:rPr>
              <a:t>Housing</a:t>
            </a:r>
            <a:r>
              <a:rPr sz="2800" spc="-60" dirty="0">
                <a:solidFill>
                  <a:srgbClr val="F1F1F1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1F1F1"/>
                </a:solidFill>
                <a:latin typeface="Times New Roman"/>
                <a:cs typeface="Times New Roman"/>
              </a:rPr>
              <a:t>Development</a:t>
            </a:r>
            <a:r>
              <a:rPr sz="2800" spc="-60" dirty="0">
                <a:solidFill>
                  <a:srgbClr val="F1F1F1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1F1F1"/>
                </a:solidFill>
                <a:latin typeface="Times New Roman"/>
                <a:cs typeface="Times New Roman"/>
              </a:rPr>
              <a:t>Corporation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39228" y="6201155"/>
            <a:ext cx="1534667" cy="111404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9158922" y="1069339"/>
            <a:ext cx="305435" cy="540766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190"/>
              </a:lnSpc>
            </a:pPr>
            <a:r>
              <a:rPr sz="2200" cap="small" dirty="0">
                <a:solidFill>
                  <a:srgbClr val="FFFFFF"/>
                </a:solidFill>
                <a:latin typeface="Calibri"/>
                <a:cs typeface="Calibri"/>
              </a:rPr>
              <a:t>North</a:t>
            </a:r>
            <a:r>
              <a:rPr sz="2200" cap="small" spc="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cap="small" dirty="0">
                <a:solidFill>
                  <a:srgbClr val="FFFFFF"/>
                </a:solidFill>
                <a:latin typeface="Calibri"/>
                <a:cs typeface="Calibri"/>
              </a:rPr>
              <a:t>Tampa</a:t>
            </a:r>
            <a:r>
              <a:rPr sz="2200" cap="small" spc="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cap="small" dirty="0">
                <a:solidFill>
                  <a:srgbClr val="FFFFFF"/>
                </a:solidFill>
                <a:latin typeface="Calibri"/>
                <a:cs typeface="Calibri"/>
              </a:rPr>
              <a:t>Housing</a:t>
            </a:r>
            <a:r>
              <a:rPr sz="2200" cap="small" spc="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cap="small" dirty="0">
                <a:solidFill>
                  <a:srgbClr val="FFFFFF"/>
                </a:solidFill>
                <a:latin typeface="Calibri"/>
                <a:cs typeface="Calibri"/>
              </a:rPr>
              <a:t>Development</a:t>
            </a:r>
            <a:r>
              <a:rPr sz="2200" cap="small" spc="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cap="small" spc="-25" dirty="0">
                <a:solidFill>
                  <a:srgbClr val="FFFFFF"/>
                </a:solidFill>
                <a:latin typeface="Calibri"/>
                <a:cs typeface="Calibri"/>
              </a:rPr>
              <a:t>Corporation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08585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spc="-50" dirty="0"/>
              <a:t>5</a:t>
            </a:fld>
            <a:endParaRPr spc="-50" dirty="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95300" y="457200"/>
            <a:ext cx="8572500" cy="1295400"/>
          </a:xfrm>
          <a:prstGeom prst="rect">
            <a:avLst/>
          </a:prstGeom>
          <a:solidFill>
            <a:srgbClr val="FBD443"/>
          </a:solidFill>
        </p:spPr>
        <p:txBody>
          <a:bodyPr vert="horz" wrap="square" lIns="0" tIns="381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0"/>
              </a:spcBef>
            </a:pPr>
            <a:endParaRPr sz="4000" dirty="0">
              <a:latin typeface="Times New Roman"/>
              <a:cs typeface="Times New Roman"/>
            </a:endParaRPr>
          </a:p>
          <a:p>
            <a:pPr marL="573405" algn="ctr">
              <a:lnSpc>
                <a:spcPct val="100000"/>
              </a:lnSpc>
              <a:spcBef>
                <a:spcPts val="5"/>
              </a:spcBef>
            </a:pPr>
            <a:r>
              <a:rPr lang="en-US" sz="4000" dirty="0"/>
              <a:t>Question?</a:t>
            </a:r>
            <a:endParaRPr sz="4000" dirty="0"/>
          </a:p>
        </p:txBody>
      </p:sp>
      <p:sp>
        <p:nvSpPr>
          <p:cNvPr id="5" name="object 5"/>
          <p:cNvSpPr txBox="1"/>
          <p:nvPr/>
        </p:nvSpPr>
        <p:spPr>
          <a:xfrm>
            <a:off x="858901" y="1905000"/>
            <a:ext cx="7845298" cy="473911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US" sz="3200" b="1" dirty="0">
                <a:latin typeface="Times New Roman"/>
                <a:cs typeface="Times New Roman"/>
              </a:rPr>
              <a:t>Are Regular Vacancy Special Claims for?</a:t>
            </a:r>
          </a:p>
          <a:p>
            <a:pPr marL="12700" algn="ctr">
              <a:lnSpc>
                <a:spcPct val="100000"/>
              </a:lnSpc>
              <a:spcBef>
                <a:spcPts val="95"/>
              </a:spcBef>
            </a:pPr>
            <a:endParaRPr lang="en-US" sz="3200" dirty="0">
              <a:latin typeface="Times New Roman"/>
              <a:cs typeface="Times New Roman"/>
            </a:endParaRPr>
          </a:p>
          <a:p>
            <a:pPr marL="527050" indent="-514350">
              <a:lnSpc>
                <a:spcPct val="100000"/>
              </a:lnSpc>
              <a:spcBef>
                <a:spcPts val="95"/>
              </a:spcBef>
              <a:buAutoNum type="alphaUcPeriod"/>
            </a:pPr>
            <a:r>
              <a:rPr lang="en-US" sz="3200" dirty="0">
                <a:latin typeface="Times New Roman"/>
                <a:cs typeface="Times New Roman"/>
              </a:rPr>
              <a:t>Reimbursement to tenant for rent.</a:t>
            </a:r>
          </a:p>
          <a:p>
            <a:pPr marL="527050" indent="-514350">
              <a:lnSpc>
                <a:spcPct val="100000"/>
              </a:lnSpc>
              <a:spcBef>
                <a:spcPts val="95"/>
              </a:spcBef>
              <a:buAutoNum type="alphaUcPeriod"/>
            </a:pPr>
            <a:endParaRPr lang="en-US" sz="32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3200" dirty="0">
                <a:latin typeface="Times New Roman"/>
                <a:cs typeface="Times New Roman"/>
              </a:rPr>
              <a:t>B. Reimbursement to HUD.</a:t>
            </a: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endParaRPr lang="en-US" sz="32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3200" dirty="0">
                <a:latin typeface="Times New Roman"/>
                <a:cs typeface="Times New Roman"/>
              </a:rPr>
              <a:t>C. R</a:t>
            </a:r>
            <a:r>
              <a:rPr sz="3200" dirty="0">
                <a:latin typeface="Times New Roman"/>
                <a:cs typeface="Times New Roman"/>
              </a:rPr>
              <a:t>eimbursement</a:t>
            </a:r>
            <a:r>
              <a:rPr sz="3200" spc="-100" dirty="0">
                <a:latin typeface="Times New Roman"/>
                <a:cs typeface="Times New Roman"/>
              </a:rPr>
              <a:t> </a:t>
            </a:r>
            <a:r>
              <a:rPr lang="en-US" sz="3200" spc="-100" dirty="0">
                <a:latin typeface="Times New Roman"/>
                <a:cs typeface="Times New Roman"/>
              </a:rPr>
              <a:t>to Owner/Agents for rental loss attributed to Vacant units.</a:t>
            </a:r>
            <a:endParaRPr sz="3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695"/>
              </a:spcBef>
            </a:pPr>
            <a:endParaRPr sz="3200" dirty="0">
              <a:latin typeface="Times New Roman"/>
              <a:cs typeface="Times New Roman"/>
            </a:endParaRPr>
          </a:p>
        </p:txBody>
      </p:sp>
      <p:pic>
        <p:nvPicPr>
          <p:cNvPr id="1028" name="Picture 4" descr="350+ Funny Would You Rather Questions For Kids | MomJunction">
            <a:extLst>
              <a:ext uri="{FF2B5EF4-FFF2-40B4-BE49-F238E27FC236}">
                <a16:creationId xmlns:a16="http://schemas.microsoft.com/office/drawing/2014/main" id="{CB3D5B61-B248-7841-D478-A39DEC9D24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40083">
            <a:off x="6919660" y="2670163"/>
            <a:ext cx="1960899" cy="2206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39228" y="6201155"/>
            <a:ext cx="1534667" cy="111404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9158922" y="1069339"/>
            <a:ext cx="305435" cy="540766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190"/>
              </a:lnSpc>
            </a:pPr>
            <a:r>
              <a:rPr sz="2200" cap="small" dirty="0">
                <a:solidFill>
                  <a:srgbClr val="FFFFFF"/>
                </a:solidFill>
                <a:latin typeface="Calibri"/>
                <a:cs typeface="Calibri"/>
              </a:rPr>
              <a:t>North</a:t>
            </a:r>
            <a:r>
              <a:rPr sz="2200" cap="small" spc="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cap="small" dirty="0">
                <a:solidFill>
                  <a:srgbClr val="FFFFFF"/>
                </a:solidFill>
                <a:latin typeface="Calibri"/>
                <a:cs typeface="Calibri"/>
              </a:rPr>
              <a:t>Tampa</a:t>
            </a:r>
            <a:r>
              <a:rPr sz="2200" cap="small" spc="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cap="small" dirty="0">
                <a:solidFill>
                  <a:srgbClr val="FFFFFF"/>
                </a:solidFill>
                <a:latin typeface="Calibri"/>
                <a:cs typeface="Calibri"/>
              </a:rPr>
              <a:t>Housing</a:t>
            </a:r>
            <a:r>
              <a:rPr sz="2200" cap="small" spc="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cap="small" dirty="0">
                <a:solidFill>
                  <a:srgbClr val="FFFFFF"/>
                </a:solidFill>
                <a:latin typeface="Calibri"/>
                <a:cs typeface="Calibri"/>
              </a:rPr>
              <a:t>Development</a:t>
            </a:r>
            <a:r>
              <a:rPr sz="2200" cap="small" spc="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cap="small" spc="-25" dirty="0">
                <a:solidFill>
                  <a:srgbClr val="FFFFFF"/>
                </a:solidFill>
                <a:latin typeface="Calibri"/>
                <a:cs typeface="Calibri"/>
              </a:rPr>
              <a:t>Corporation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08585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spc="-50" dirty="0"/>
              <a:t>6</a:t>
            </a:fld>
            <a:endParaRPr spc="-50" dirty="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95300" y="457200"/>
            <a:ext cx="8572500" cy="1295400"/>
          </a:xfrm>
          <a:prstGeom prst="rect">
            <a:avLst/>
          </a:prstGeom>
          <a:solidFill>
            <a:srgbClr val="FBD443"/>
          </a:solidFill>
        </p:spPr>
        <p:txBody>
          <a:bodyPr vert="horz" wrap="square" lIns="0" tIns="381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0"/>
              </a:spcBef>
            </a:pPr>
            <a:endParaRPr sz="4000" dirty="0">
              <a:latin typeface="Times New Roman"/>
              <a:cs typeface="Times New Roman"/>
            </a:endParaRPr>
          </a:p>
          <a:p>
            <a:pPr marL="573405">
              <a:lnSpc>
                <a:spcPct val="100000"/>
              </a:lnSpc>
              <a:spcBef>
                <a:spcPts val="5"/>
              </a:spcBef>
            </a:pPr>
            <a:r>
              <a:rPr sz="4000" dirty="0"/>
              <a:t>What</a:t>
            </a:r>
            <a:r>
              <a:rPr sz="4000" spc="-30" dirty="0"/>
              <a:t> </a:t>
            </a:r>
            <a:r>
              <a:rPr sz="4000" dirty="0"/>
              <a:t>is</a:t>
            </a:r>
            <a:r>
              <a:rPr sz="4000" spc="-30" dirty="0"/>
              <a:t> </a:t>
            </a:r>
            <a:r>
              <a:rPr sz="4000" dirty="0"/>
              <a:t>it</a:t>
            </a:r>
            <a:r>
              <a:rPr sz="4000" spc="-30" dirty="0"/>
              <a:t> </a:t>
            </a:r>
            <a:r>
              <a:rPr sz="4000" dirty="0"/>
              <a:t>and</a:t>
            </a:r>
            <a:r>
              <a:rPr sz="4000" spc="-30" dirty="0"/>
              <a:t> </a:t>
            </a:r>
            <a:r>
              <a:rPr lang="en-US" sz="4000" spc="-30" dirty="0"/>
              <a:t>i</a:t>
            </a:r>
            <a:r>
              <a:rPr sz="4000" dirty="0"/>
              <a:t>s</a:t>
            </a:r>
            <a:r>
              <a:rPr sz="4000" spc="-25" dirty="0"/>
              <a:t> </a:t>
            </a:r>
            <a:r>
              <a:rPr sz="4000" dirty="0"/>
              <a:t>it</a:t>
            </a:r>
            <a:r>
              <a:rPr sz="4000" spc="-30" dirty="0"/>
              <a:t> </a:t>
            </a:r>
            <a:r>
              <a:rPr sz="4000" dirty="0"/>
              <a:t>Worth</a:t>
            </a:r>
            <a:r>
              <a:rPr sz="4000" spc="-30" dirty="0"/>
              <a:t> </a:t>
            </a:r>
            <a:r>
              <a:rPr sz="4000" spc="-10" dirty="0"/>
              <a:t>Hassle?</a:t>
            </a:r>
            <a:endParaRPr sz="4000" dirty="0"/>
          </a:p>
        </p:txBody>
      </p:sp>
      <p:sp>
        <p:nvSpPr>
          <p:cNvPr id="5" name="object 5"/>
          <p:cNvSpPr txBox="1"/>
          <p:nvPr/>
        </p:nvSpPr>
        <p:spPr>
          <a:xfrm>
            <a:off x="609600" y="2057400"/>
            <a:ext cx="8572500" cy="219996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3200" dirty="0">
                <a:latin typeface="Times New Roman"/>
                <a:cs typeface="Times New Roman"/>
              </a:rPr>
              <a:t>Regular Vacancy Special Claims gives r</a:t>
            </a:r>
            <a:r>
              <a:rPr sz="3200" dirty="0">
                <a:latin typeface="Times New Roman"/>
                <a:cs typeface="Times New Roman"/>
              </a:rPr>
              <a:t>eimbursement</a:t>
            </a:r>
            <a:r>
              <a:rPr sz="3200" spc="-100" dirty="0">
                <a:latin typeface="Times New Roman"/>
                <a:cs typeface="Times New Roman"/>
              </a:rPr>
              <a:t> </a:t>
            </a:r>
            <a:r>
              <a:rPr lang="en-US" sz="3200" spc="-100" dirty="0">
                <a:latin typeface="Times New Roman"/>
                <a:cs typeface="Times New Roman"/>
              </a:rPr>
              <a:t>to Owner/Agents for rental loss attributed to Vacant units.</a:t>
            </a:r>
            <a:endParaRPr sz="3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695"/>
              </a:spcBef>
            </a:pPr>
            <a:endParaRPr sz="3200" dirty="0">
              <a:latin typeface="Times New Roman"/>
              <a:cs typeface="Times New Roman"/>
            </a:endParaRPr>
          </a:p>
        </p:txBody>
      </p:sp>
      <p:pic>
        <p:nvPicPr>
          <p:cNvPr id="2050" name="Picture 2" descr="How to Declutter Papers: Tips for When ...">
            <a:extLst>
              <a:ext uri="{FF2B5EF4-FFF2-40B4-BE49-F238E27FC236}">
                <a16:creationId xmlns:a16="http://schemas.microsoft.com/office/drawing/2014/main" id="{849C19FC-809D-64E6-629F-EAFF2BEC28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29541">
            <a:off x="5132480" y="3470171"/>
            <a:ext cx="2876020" cy="2710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8060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39228" y="6201155"/>
            <a:ext cx="1534667" cy="111404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9158922" y="1069339"/>
            <a:ext cx="305435" cy="540766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190"/>
              </a:lnSpc>
            </a:pPr>
            <a:r>
              <a:rPr sz="2200" cap="small" dirty="0">
                <a:solidFill>
                  <a:srgbClr val="FFFFFF"/>
                </a:solidFill>
                <a:latin typeface="Calibri"/>
                <a:cs typeface="Calibri"/>
              </a:rPr>
              <a:t>North</a:t>
            </a:r>
            <a:r>
              <a:rPr sz="2200" cap="small" spc="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cap="small" dirty="0">
                <a:solidFill>
                  <a:srgbClr val="FFFFFF"/>
                </a:solidFill>
                <a:latin typeface="Calibri"/>
                <a:cs typeface="Calibri"/>
              </a:rPr>
              <a:t>Tampa</a:t>
            </a:r>
            <a:r>
              <a:rPr sz="2200" cap="small" spc="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cap="small" dirty="0">
                <a:solidFill>
                  <a:srgbClr val="FFFFFF"/>
                </a:solidFill>
                <a:latin typeface="Calibri"/>
                <a:cs typeface="Calibri"/>
              </a:rPr>
              <a:t>Housing</a:t>
            </a:r>
            <a:r>
              <a:rPr sz="2200" cap="small" spc="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cap="small" dirty="0">
                <a:solidFill>
                  <a:srgbClr val="FFFFFF"/>
                </a:solidFill>
                <a:latin typeface="Calibri"/>
                <a:cs typeface="Calibri"/>
              </a:rPr>
              <a:t>Development</a:t>
            </a:r>
            <a:r>
              <a:rPr sz="2200" cap="small" spc="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cap="small" spc="-25" dirty="0">
                <a:solidFill>
                  <a:srgbClr val="FFFFFF"/>
                </a:solidFill>
                <a:latin typeface="Calibri"/>
                <a:cs typeface="Calibri"/>
              </a:rPr>
              <a:t>Corporation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08585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spc="-50" dirty="0"/>
              <a:t>7</a:t>
            </a:fld>
            <a:endParaRPr spc="-50" dirty="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95300" y="457200"/>
            <a:ext cx="8572500" cy="1295400"/>
          </a:xfrm>
          <a:prstGeom prst="rect">
            <a:avLst/>
          </a:prstGeom>
          <a:solidFill>
            <a:srgbClr val="FBD443"/>
          </a:solidFill>
        </p:spPr>
        <p:txBody>
          <a:bodyPr vert="horz" wrap="square" lIns="0" tIns="381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0"/>
              </a:spcBef>
            </a:pPr>
            <a:endParaRPr sz="4000">
              <a:latin typeface="Times New Roman"/>
              <a:cs typeface="Times New Roman"/>
            </a:endParaRPr>
          </a:p>
          <a:p>
            <a:pPr marL="718185">
              <a:lnSpc>
                <a:spcPct val="100000"/>
              </a:lnSpc>
              <a:spcBef>
                <a:spcPts val="5"/>
              </a:spcBef>
            </a:pPr>
            <a:r>
              <a:rPr sz="4000" dirty="0"/>
              <a:t>Regular</a:t>
            </a:r>
            <a:r>
              <a:rPr sz="4000" spc="-45" dirty="0"/>
              <a:t> </a:t>
            </a:r>
            <a:r>
              <a:rPr sz="4000" dirty="0"/>
              <a:t>Vacancy</a:t>
            </a:r>
            <a:r>
              <a:rPr sz="4000" spc="-45" dirty="0"/>
              <a:t> </a:t>
            </a:r>
            <a:r>
              <a:rPr sz="4000" dirty="0"/>
              <a:t>Claim</a:t>
            </a:r>
            <a:r>
              <a:rPr sz="4000" spc="-45" dirty="0"/>
              <a:t> </a:t>
            </a:r>
            <a:r>
              <a:rPr sz="4000" spc="-10" dirty="0"/>
              <a:t>Reviews</a:t>
            </a:r>
            <a:endParaRPr sz="4000"/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xfrm>
            <a:off x="841502" y="1771904"/>
            <a:ext cx="7571740" cy="456727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93040">
              <a:lnSpc>
                <a:spcPct val="100000"/>
              </a:lnSpc>
              <a:spcBef>
                <a:spcPts val="95"/>
              </a:spcBef>
            </a:pPr>
            <a:r>
              <a:rPr dirty="0"/>
              <a:t>When</a:t>
            </a:r>
            <a:r>
              <a:rPr spc="-105" dirty="0"/>
              <a:t> </a:t>
            </a:r>
            <a:r>
              <a:rPr dirty="0"/>
              <a:t>Reviewing</a:t>
            </a:r>
            <a:r>
              <a:rPr spc="-100" dirty="0"/>
              <a:t> </a:t>
            </a:r>
            <a:r>
              <a:rPr dirty="0"/>
              <a:t>Regular</a:t>
            </a:r>
            <a:r>
              <a:rPr spc="-105" dirty="0"/>
              <a:t> </a:t>
            </a:r>
            <a:r>
              <a:rPr dirty="0"/>
              <a:t>Vacancy</a:t>
            </a:r>
            <a:r>
              <a:rPr spc="-100" dirty="0"/>
              <a:t> </a:t>
            </a:r>
            <a:r>
              <a:rPr spc="-10" dirty="0"/>
              <a:t>Special </a:t>
            </a:r>
            <a:r>
              <a:rPr dirty="0"/>
              <a:t>Claims,</a:t>
            </a:r>
            <a:r>
              <a:rPr spc="-65" dirty="0"/>
              <a:t> </a:t>
            </a:r>
            <a:r>
              <a:rPr dirty="0"/>
              <a:t>the</a:t>
            </a:r>
            <a:r>
              <a:rPr spc="-60" dirty="0"/>
              <a:t> </a:t>
            </a:r>
            <a:r>
              <a:rPr dirty="0"/>
              <a:t>most</a:t>
            </a:r>
            <a:r>
              <a:rPr spc="-60" dirty="0"/>
              <a:t> </a:t>
            </a:r>
            <a:r>
              <a:rPr dirty="0"/>
              <a:t>common</a:t>
            </a:r>
            <a:r>
              <a:rPr spc="-60" dirty="0"/>
              <a:t> </a:t>
            </a:r>
            <a:r>
              <a:rPr dirty="0"/>
              <a:t>issues</a:t>
            </a:r>
            <a:r>
              <a:rPr spc="-35" dirty="0"/>
              <a:t> </a:t>
            </a:r>
            <a:r>
              <a:rPr dirty="0"/>
              <a:t>we</a:t>
            </a:r>
            <a:r>
              <a:rPr spc="-65" dirty="0"/>
              <a:t> </a:t>
            </a:r>
            <a:r>
              <a:rPr dirty="0"/>
              <a:t>find</a:t>
            </a:r>
            <a:r>
              <a:rPr spc="-60" dirty="0"/>
              <a:t> </a:t>
            </a:r>
            <a:r>
              <a:rPr spc="-20" dirty="0"/>
              <a:t>are:</a:t>
            </a:r>
          </a:p>
          <a:p>
            <a:pPr marL="926465" indent="-513715">
              <a:lnSpc>
                <a:spcPct val="100000"/>
              </a:lnSpc>
              <a:spcBef>
                <a:spcPts val="770"/>
              </a:spcBef>
              <a:buAutoNum type="arabicPeriod"/>
              <a:tabLst>
                <a:tab pos="926465" algn="l"/>
              </a:tabLst>
            </a:pPr>
            <a:r>
              <a:rPr spc="-10" dirty="0"/>
              <a:t>Timeliness</a:t>
            </a:r>
          </a:p>
          <a:p>
            <a:pPr marL="926465" indent="-513715">
              <a:lnSpc>
                <a:spcPct val="100000"/>
              </a:lnSpc>
              <a:spcBef>
                <a:spcPts val="770"/>
              </a:spcBef>
              <a:buAutoNum type="arabicPeriod"/>
              <a:tabLst>
                <a:tab pos="926465" algn="l"/>
              </a:tabLst>
            </a:pPr>
            <a:r>
              <a:rPr spc="-10" dirty="0"/>
              <a:t>Completeness</a:t>
            </a:r>
          </a:p>
          <a:p>
            <a:pPr marL="926465" indent="-513715">
              <a:lnSpc>
                <a:spcPct val="100000"/>
              </a:lnSpc>
              <a:spcBef>
                <a:spcPts val="765"/>
              </a:spcBef>
              <a:buAutoNum type="arabicPeriod"/>
              <a:tabLst>
                <a:tab pos="926465" algn="l"/>
              </a:tabLst>
            </a:pPr>
            <a:r>
              <a:rPr dirty="0"/>
              <a:t>Security</a:t>
            </a:r>
            <a:r>
              <a:rPr spc="-95" dirty="0"/>
              <a:t> </a:t>
            </a:r>
            <a:r>
              <a:rPr dirty="0"/>
              <a:t>Deposit</a:t>
            </a:r>
            <a:r>
              <a:rPr spc="-95" dirty="0"/>
              <a:t> </a:t>
            </a:r>
            <a:r>
              <a:rPr dirty="0"/>
              <a:t>collection</a:t>
            </a:r>
            <a:r>
              <a:rPr spc="-95" dirty="0"/>
              <a:t> </a:t>
            </a:r>
            <a:r>
              <a:rPr dirty="0"/>
              <a:t>and</a:t>
            </a:r>
            <a:r>
              <a:rPr spc="-95" dirty="0"/>
              <a:t> </a:t>
            </a:r>
            <a:r>
              <a:rPr spc="-10" dirty="0"/>
              <a:t>retention</a:t>
            </a:r>
          </a:p>
          <a:p>
            <a:pPr marL="926465" indent="-513715">
              <a:lnSpc>
                <a:spcPct val="100000"/>
              </a:lnSpc>
              <a:spcBef>
                <a:spcPts val="770"/>
              </a:spcBef>
              <a:buAutoNum type="arabicPeriod"/>
              <a:tabLst>
                <a:tab pos="926465" algn="l"/>
              </a:tabLst>
            </a:pPr>
            <a:r>
              <a:rPr dirty="0"/>
              <a:t>Waiting</a:t>
            </a:r>
            <a:r>
              <a:rPr spc="-50" dirty="0"/>
              <a:t> </a:t>
            </a:r>
            <a:r>
              <a:rPr dirty="0"/>
              <a:t>List</a:t>
            </a:r>
            <a:r>
              <a:rPr spc="-45" dirty="0"/>
              <a:t> </a:t>
            </a:r>
            <a:r>
              <a:rPr spc="-10" dirty="0"/>
              <a:t>documentation</a:t>
            </a:r>
          </a:p>
          <a:p>
            <a:pPr marL="926465" indent="-513715">
              <a:lnSpc>
                <a:spcPct val="100000"/>
              </a:lnSpc>
              <a:spcBef>
                <a:spcPts val="765"/>
              </a:spcBef>
              <a:buAutoNum type="arabicPeriod"/>
              <a:tabLst>
                <a:tab pos="926465" algn="l"/>
              </a:tabLst>
            </a:pPr>
            <a:r>
              <a:rPr dirty="0"/>
              <a:t>Claim</a:t>
            </a:r>
            <a:r>
              <a:rPr spc="-75" dirty="0"/>
              <a:t> </a:t>
            </a:r>
            <a:r>
              <a:rPr spc="-10" dirty="0"/>
              <a:t>Calculation</a:t>
            </a:r>
            <a:endParaRPr lang="en-US" spc="-10" dirty="0"/>
          </a:p>
          <a:p>
            <a:pPr marL="926465" indent="-513715">
              <a:lnSpc>
                <a:spcPct val="100000"/>
              </a:lnSpc>
              <a:spcBef>
                <a:spcPts val="765"/>
              </a:spcBef>
              <a:buAutoNum type="arabicPeriod"/>
              <a:tabLst>
                <a:tab pos="926465" algn="l"/>
              </a:tabLst>
            </a:pPr>
            <a:r>
              <a:rPr lang="en-US" spc="-10" dirty="0"/>
              <a:t>PII not being redacted</a:t>
            </a:r>
            <a:endParaRPr spc="-1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9158922" y="1069339"/>
            <a:ext cx="305435" cy="540766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190"/>
              </a:lnSpc>
            </a:pPr>
            <a:r>
              <a:rPr sz="2200" cap="small" dirty="0">
                <a:solidFill>
                  <a:srgbClr val="FFFFFF"/>
                </a:solidFill>
                <a:latin typeface="Calibri"/>
                <a:cs typeface="Calibri"/>
              </a:rPr>
              <a:t>North</a:t>
            </a:r>
            <a:r>
              <a:rPr sz="2200" cap="small" spc="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cap="small" dirty="0">
                <a:solidFill>
                  <a:srgbClr val="FFFFFF"/>
                </a:solidFill>
                <a:latin typeface="Calibri"/>
                <a:cs typeface="Calibri"/>
              </a:rPr>
              <a:t>Tampa</a:t>
            </a:r>
            <a:r>
              <a:rPr sz="2200" cap="small" spc="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cap="small" dirty="0">
                <a:solidFill>
                  <a:srgbClr val="FFFFFF"/>
                </a:solidFill>
                <a:latin typeface="Calibri"/>
                <a:cs typeface="Calibri"/>
              </a:rPr>
              <a:t>Housing</a:t>
            </a:r>
            <a:r>
              <a:rPr sz="2200" cap="small" spc="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cap="small" dirty="0">
                <a:solidFill>
                  <a:srgbClr val="FFFFFF"/>
                </a:solidFill>
                <a:latin typeface="Calibri"/>
                <a:cs typeface="Calibri"/>
              </a:rPr>
              <a:t>Development</a:t>
            </a:r>
            <a:r>
              <a:rPr sz="2200" cap="small" spc="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cap="small" spc="-25" dirty="0">
                <a:solidFill>
                  <a:srgbClr val="FFFFFF"/>
                </a:solidFill>
                <a:latin typeface="Calibri"/>
                <a:cs typeface="Calibri"/>
              </a:rPr>
              <a:t>Corporation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95300" y="457200"/>
            <a:ext cx="8572500" cy="654025"/>
          </a:xfrm>
          <a:prstGeom prst="rect">
            <a:avLst/>
          </a:prstGeom>
          <a:solidFill>
            <a:srgbClr val="FBD443"/>
          </a:solidFill>
        </p:spPr>
        <p:txBody>
          <a:bodyPr vert="horz" wrap="square" lIns="0" tIns="38100" rIns="0" bIns="0" rtlCol="0">
            <a:spAutoFit/>
          </a:bodyPr>
          <a:lstStyle/>
          <a:p>
            <a:pPr marR="29209" algn="ctr">
              <a:lnSpc>
                <a:spcPct val="100000"/>
              </a:lnSpc>
              <a:spcBef>
                <a:spcPts val="5"/>
              </a:spcBef>
            </a:pPr>
            <a:r>
              <a:rPr sz="4000" dirty="0"/>
              <a:t>Use</a:t>
            </a:r>
            <a:r>
              <a:rPr sz="4000" spc="-65" dirty="0"/>
              <a:t> </a:t>
            </a:r>
            <a:r>
              <a:rPr sz="4000" dirty="0"/>
              <a:t>the</a:t>
            </a:r>
            <a:r>
              <a:rPr sz="4000" spc="-65" dirty="0"/>
              <a:t> </a:t>
            </a:r>
            <a:r>
              <a:rPr sz="4000" spc="-10" dirty="0"/>
              <a:t>Checklist</a:t>
            </a:r>
            <a:endParaRPr sz="4000" dirty="0"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10146" y="6211168"/>
            <a:ext cx="1534667" cy="1114044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08585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spc="-50" dirty="0"/>
              <a:t>8</a:t>
            </a:fld>
            <a:endParaRPr spc="-5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B1A3BD5-6719-8FB1-7323-21A4B6C83C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043" y="1111225"/>
            <a:ext cx="6492557" cy="6172201"/>
          </a:xfrm>
          <a:prstGeom prst="rect">
            <a:avLst/>
          </a:prstGeom>
        </p:spPr>
      </p:pic>
      <p:sp>
        <p:nvSpPr>
          <p:cNvPr id="12" name="object 7">
            <a:extLst>
              <a:ext uri="{FF2B5EF4-FFF2-40B4-BE49-F238E27FC236}">
                <a16:creationId xmlns:a16="http://schemas.microsoft.com/office/drawing/2014/main" id="{C96C6F13-B7BD-3D36-7933-24C54BB9BFD9}"/>
              </a:ext>
            </a:extLst>
          </p:cNvPr>
          <p:cNvSpPr/>
          <p:nvPr/>
        </p:nvSpPr>
        <p:spPr>
          <a:xfrm rot="10800000">
            <a:off x="2895600" y="6400976"/>
            <a:ext cx="1049222" cy="230754"/>
          </a:xfrm>
          <a:custGeom>
            <a:avLst/>
            <a:gdLst/>
            <a:ahLst/>
            <a:cxnLst/>
            <a:rect l="l" t="t" r="r" b="b"/>
            <a:pathLst>
              <a:path w="1447800" h="609600">
                <a:moveTo>
                  <a:pt x="1447800" y="304799"/>
                </a:moveTo>
                <a:lnTo>
                  <a:pt x="1143000" y="0"/>
                </a:lnTo>
                <a:lnTo>
                  <a:pt x="1143000" y="152399"/>
                </a:lnTo>
                <a:lnTo>
                  <a:pt x="0" y="152400"/>
                </a:lnTo>
                <a:lnTo>
                  <a:pt x="0" y="457200"/>
                </a:lnTo>
                <a:lnTo>
                  <a:pt x="1143000" y="457199"/>
                </a:lnTo>
                <a:lnTo>
                  <a:pt x="1143000" y="609599"/>
                </a:lnTo>
                <a:lnTo>
                  <a:pt x="1447800" y="304799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9158922" y="1069339"/>
            <a:ext cx="305435" cy="540766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190"/>
              </a:lnSpc>
            </a:pPr>
            <a:r>
              <a:rPr sz="2200" cap="small" dirty="0">
                <a:solidFill>
                  <a:srgbClr val="FFFFFF"/>
                </a:solidFill>
                <a:latin typeface="Calibri"/>
                <a:cs typeface="Calibri"/>
              </a:rPr>
              <a:t>North</a:t>
            </a:r>
            <a:r>
              <a:rPr sz="2200" cap="small" spc="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cap="small" dirty="0">
                <a:solidFill>
                  <a:srgbClr val="FFFFFF"/>
                </a:solidFill>
                <a:latin typeface="Calibri"/>
                <a:cs typeface="Calibri"/>
              </a:rPr>
              <a:t>Tampa</a:t>
            </a:r>
            <a:r>
              <a:rPr sz="2200" cap="small" spc="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cap="small" dirty="0">
                <a:solidFill>
                  <a:srgbClr val="FFFFFF"/>
                </a:solidFill>
                <a:latin typeface="Calibri"/>
                <a:cs typeface="Calibri"/>
              </a:rPr>
              <a:t>Housing</a:t>
            </a:r>
            <a:r>
              <a:rPr sz="2200" cap="small" spc="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cap="small" dirty="0">
                <a:solidFill>
                  <a:srgbClr val="FFFFFF"/>
                </a:solidFill>
                <a:latin typeface="Calibri"/>
                <a:cs typeface="Calibri"/>
              </a:rPr>
              <a:t>Development</a:t>
            </a:r>
            <a:r>
              <a:rPr sz="2200" cap="small" spc="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cap="small" spc="-25" dirty="0">
                <a:solidFill>
                  <a:srgbClr val="FFFFFF"/>
                </a:solidFill>
                <a:latin typeface="Calibri"/>
                <a:cs typeface="Calibri"/>
              </a:rPr>
              <a:t>Corporation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95300" y="457200"/>
            <a:ext cx="8572500" cy="654025"/>
          </a:xfrm>
          <a:prstGeom prst="rect">
            <a:avLst/>
          </a:prstGeom>
          <a:solidFill>
            <a:srgbClr val="FBD443"/>
          </a:solidFill>
        </p:spPr>
        <p:txBody>
          <a:bodyPr vert="horz" wrap="square" lIns="0" tIns="38100" rIns="0" bIns="0" rtlCol="0">
            <a:spAutoFit/>
          </a:bodyPr>
          <a:lstStyle/>
          <a:p>
            <a:pPr marR="29209" algn="ctr">
              <a:lnSpc>
                <a:spcPct val="100000"/>
              </a:lnSpc>
              <a:spcBef>
                <a:spcPts val="5"/>
              </a:spcBef>
            </a:pPr>
            <a:r>
              <a:rPr lang="en-US" sz="4000" dirty="0"/>
              <a:t>Schedule HUD 52670-A Part 2</a:t>
            </a:r>
            <a:endParaRPr sz="4000" dirty="0"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39228" y="6201155"/>
            <a:ext cx="1534667" cy="1114044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08585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spc="-50" dirty="0"/>
              <a:t>9</a:t>
            </a:fld>
            <a:endParaRPr spc="-5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AFAED3D-9D9F-0ECC-8A23-2F76373F7F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877" y="1142467"/>
            <a:ext cx="6938265" cy="5985603"/>
          </a:xfrm>
          <a:prstGeom prst="rect">
            <a:avLst/>
          </a:prstGeom>
        </p:spPr>
      </p:pic>
      <p:sp>
        <p:nvSpPr>
          <p:cNvPr id="14" name="Arrow: Down 13">
            <a:extLst>
              <a:ext uri="{FF2B5EF4-FFF2-40B4-BE49-F238E27FC236}">
                <a16:creationId xmlns:a16="http://schemas.microsoft.com/office/drawing/2014/main" id="{D5C92557-B999-873F-376F-0DFEE3FA7CCC}"/>
              </a:ext>
            </a:extLst>
          </p:cNvPr>
          <p:cNvSpPr/>
          <p:nvPr/>
        </p:nvSpPr>
        <p:spPr>
          <a:xfrm rot="19532593">
            <a:off x="3074800" y="1323680"/>
            <a:ext cx="235518" cy="43712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2FC7C971-DF63-E3C9-8763-A8CD77395152}"/>
              </a:ext>
            </a:extLst>
          </p:cNvPr>
          <p:cNvSpPr/>
          <p:nvPr/>
        </p:nvSpPr>
        <p:spPr>
          <a:xfrm rot="5400000">
            <a:off x="5265882" y="1566568"/>
            <a:ext cx="190838" cy="467786"/>
          </a:xfrm>
          <a:prstGeom prst="downArrow">
            <a:avLst>
              <a:gd name="adj1" fmla="val 49821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Down 15">
            <a:extLst>
              <a:ext uri="{FF2B5EF4-FFF2-40B4-BE49-F238E27FC236}">
                <a16:creationId xmlns:a16="http://schemas.microsoft.com/office/drawing/2014/main" id="{1D8048C8-DF7D-20AA-1294-9EEF7F920F53}"/>
              </a:ext>
            </a:extLst>
          </p:cNvPr>
          <p:cNvSpPr/>
          <p:nvPr/>
        </p:nvSpPr>
        <p:spPr>
          <a:xfrm rot="5400000">
            <a:off x="6844074" y="1566568"/>
            <a:ext cx="190838" cy="46778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Down 16">
            <a:extLst>
              <a:ext uri="{FF2B5EF4-FFF2-40B4-BE49-F238E27FC236}">
                <a16:creationId xmlns:a16="http://schemas.microsoft.com/office/drawing/2014/main" id="{05A16AB6-1F8D-4F4B-0690-53FA3ACD8E41}"/>
              </a:ext>
            </a:extLst>
          </p:cNvPr>
          <p:cNvSpPr/>
          <p:nvPr/>
        </p:nvSpPr>
        <p:spPr>
          <a:xfrm rot="5400000">
            <a:off x="3362496" y="6010104"/>
            <a:ext cx="295993" cy="46778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880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242</TotalTime>
  <Words>1807</Words>
  <Application>Microsoft Office PowerPoint</Application>
  <PresentationFormat>Custom</PresentationFormat>
  <Paragraphs>311</Paragraphs>
  <Slides>39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8" baseType="lpstr">
      <vt:lpstr>Arial</vt:lpstr>
      <vt:lpstr>Calibri</vt:lpstr>
      <vt:lpstr>Courier New</vt:lpstr>
      <vt:lpstr>Poor Richard</vt:lpstr>
      <vt:lpstr>Rockwell</vt:lpstr>
      <vt:lpstr>Sitka Small</vt:lpstr>
      <vt:lpstr>Times New Roman</vt:lpstr>
      <vt:lpstr>Wingdings</vt:lpstr>
      <vt:lpstr>Office Theme</vt:lpstr>
      <vt:lpstr>Taking Aim at Special Claims</vt:lpstr>
      <vt:lpstr>Presenters</vt:lpstr>
      <vt:lpstr>Topics Covered</vt:lpstr>
      <vt:lpstr>Regular Vacancy Claims</vt:lpstr>
      <vt:lpstr> Question?</vt:lpstr>
      <vt:lpstr> What is it and is it Worth Hassle?</vt:lpstr>
      <vt:lpstr> Regular Vacancy Claim Reviews</vt:lpstr>
      <vt:lpstr>Use the Checklist</vt:lpstr>
      <vt:lpstr>Schedule HUD 52670-A Part 2</vt:lpstr>
      <vt:lpstr>Regular Vacancy HUD 52671-C</vt:lpstr>
      <vt:lpstr>Question</vt:lpstr>
      <vt:lpstr>Question</vt:lpstr>
      <vt:lpstr>Claim Submission Tips</vt:lpstr>
      <vt:lpstr>PowerPoint Presentation</vt:lpstr>
      <vt:lpstr>Unpaid Rent  </vt:lpstr>
      <vt:lpstr>Question?</vt:lpstr>
      <vt:lpstr> Unpaid Rent Claims</vt:lpstr>
      <vt:lpstr> Unpaid Rent Claim Reviews</vt:lpstr>
      <vt:lpstr>Checklist for Unpaid/Tenant Damages</vt:lpstr>
      <vt:lpstr>Unpaid/Tenant Damages HUD 52671-A</vt:lpstr>
      <vt:lpstr>What CAN be Classified as Unpaid Rent?</vt:lpstr>
      <vt:lpstr>What CANNOT be Classified as Unpaid Rent?</vt:lpstr>
      <vt:lpstr> Unpaid Rent Claim Amount</vt:lpstr>
      <vt:lpstr> Application of the Security Deposit</vt:lpstr>
      <vt:lpstr> Another Checklist</vt:lpstr>
      <vt:lpstr> Unpaid Rent Submission Tips</vt:lpstr>
      <vt:lpstr>Tenant Damage</vt:lpstr>
      <vt:lpstr> Tenant Damage Claims</vt:lpstr>
      <vt:lpstr> Tenant Damage Claim Reviews</vt:lpstr>
      <vt:lpstr> Tenant Damage Claim Amount</vt:lpstr>
      <vt:lpstr> Application of the Security Deposit</vt:lpstr>
      <vt:lpstr> Submission Requirements</vt:lpstr>
      <vt:lpstr> Submission Requirements</vt:lpstr>
      <vt:lpstr>Normal Wear &amp; Tear Vs. Tenant Damage</vt:lpstr>
      <vt:lpstr> Life Expectancy for Replaceable Items</vt:lpstr>
      <vt:lpstr> Tenant Damage Submission Tips</vt:lpstr>
      <vt:lpstr> Question </vt:lpstr>
      <vt:lpstr> Submitting Claim on Vouchers </vt:lpstr>
      <vt:lpstr>Questions???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Taking Aim at Special Claims</dc:title>
  <dc:creator>Presley, Safrone (CGI Federal)</dc:creator>
  <cp:lastModifiedBy>Starling, Carrie (CGI Federal)</cp:lastModifiedBy>
  <cp:revision>11</cp:revision>
  <dcterms:created xsi:type="dcterms:W3CDTF">2024-03-06T19:48:26Z</dcterms:created>
  <dcterms:modified xsi:type="dcterms:W3CDTF">2024-04-10T19:42:11Z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2014-04-25T00:00:00Z</vt:filetime>
  </property>
  <property fmtid="{D5CDD505-2E9C-101B-9397-08002B2CF9AE}" pid="3" name="Creator">
    <vt:lpwstr>PScript5.dll Version 5.2.2</vt:lpwstr>
  </property>
  <property fmtid="{D5CDD505-2E9C-101B-9397-08002B2CF9AE}" pid="4" name="LastSaved">
    <vt:filetime>2024-03-06T00:00:00Z</vt:filetime>
  </property>
  <property fmtid="{D5CDD505-2E9C-101B-9397-08002B2CF9AE}" pid="5" name="Producer">
    <vt:lpwstr>Acrobat Distiller 9.0.0 (Windows)</vt:lpwstr>
  </property>
  <property fmtid="{D5CDD505-2E9C-101B-9397-08002B2CF9AE}" pid="6" name="MSIP_Label_bf4622de-cbbc-48f4-b988-cdd62157fdbd_Enabled">
    <vt:lpwstr>true</vt:lpwstr>
  </property>
  <property fmtid="{D5CDD505-2E9C-101B-9397-08002B2CF9AE}" pid="7" name="MSIP_Label_bf4622de-cbbc-48f4-b988-cdd62157fdbd_SetDate">
    <vt:lpwstr>2024-03-06T19:48:44Z</vt:lpwstr>
  </property>
  <property fmtid="{D5CDD505-2E9C-101B-9397-08002B2CF9AE}" pid="8" name="MSIP_Label_bf4622de-cbbc-48f4-b988-cdd62157fdbd_Method">
    <vt:lpwstr>Privileged</vt:lpwstr>
  </property>
  <property fmtid="{D5CDD505-2E9C-101B-9397-08002B2CF9AE}" pid="9" name="MSIP_Label_bf4622de-cbbc-48f4-b988-cdd62157fdbd_Name">
    <vt:lpwstr>CGIF-I-Internal</vt:lpwstr>
  </property>
  <property fmtid="{D5CDD505-2E9C-101B-9397-08002B2CF9AE}" pid="10" name="MSIP_Label_bf4622de-cbbc-48f4-b988-cdd62157fdbd_SiteId">
    <vt:lpwstr>b6ed5b7e-5de0-464b-95c0-acbb43267417</vt:lpwstr>
  </property>
  <property fmtid="{D5CDD505-2E9C-101B-9397-08002B2CF9AE}" pid="11" name="MSIP_Label_bf4622de-cbbc-48f4-b988-cdd62157fdbd_ActionId">
    <vt:lpwstr>5b7a2e51-41d7-407a-bbf4-2d186ba57c84</vt:lpwstr>
  </property>
  <property fmtid="{D5CDD505-2E9C-101B-9397-08002B2CF9AE}" pid="12" name="MSIP_Label_bf4622de-cbbc-48f4-b988-cdd62157fdbd_ContentBits">
    <vt:lpwstr>1</vt:lpwstr>
  </property>
  <property fmtid="{D5CDD505-2E9C-101B-9397-08002B2CF9AE}" pid="13" name="ClassificationContentMarkingHeaderLocations">
    <vt:lpwstr>Office Theme:8</vt:lpwstr>
  </property>
  <property fmtid="{D5CDD505-2E9C-101B-9397-08002B2CF9AE}" pid="14" name="ClassificationContentMarkingHeaderText">
    <vt:lpwstr>Sensitivity Label: CGIF Internal</vt:lpwstr>
  </property>
</Properties>
</file>